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29" r:id="rId3"/>
  </p:sldMasterIdLst>
  <p:notesMasterIdLst>
    <p:notesMasterId r:id="rId19"/>
  </p:notesMasterIdLst>
  <p:handoutMasterIdLst>
    <p:handoutMasterId r:id="rId59"/>
  </p:handoutMasterIdLst>
  <p:sldIdLst>
    <p:sldId id="257" r:id="rId4"/>
    <p:sldId id="496" r:id="rId5"/>
    <p:sldId id="919" r:id="rId6"/>
    <p:sldId id="784" r:id="rId7"/>
    <p:sldId id="976" r:id="rId8"/>
    <p:sldId id="918" r:id="rId9"/>
    <p:sldId id="977" r:id="rId10"/>
    <p:sldId id="1105" r:id="rId11"/>
    <p:sldId id="1104" r:id="rId12"/>
    <p:sldId id="978" r:id="rId13"/>
    <p:sldId id="1035" r:id="rId14"/>
    <p:sldId id="1036" r:id="rId15"/>
    <p:sldId id="1038" r:id="rId16"/>
    <p:sldId id="1037" r:id="rId17"/>
    <p:sldId id="1106" r:id="rId18"/>
    <p:sldId id="1040" r:id="rId20"/>
    <p:sldId id="1041" r:id="rId21"/>
    <p:sldId id="1107" r:id="rId22"/>
    <p:sldId id="1042" r:id="rId23"/>
    <p:sldId id="1043" r:id="rId24"/>
    <p:sldId id="1102" r:id="rId25"/>
    <p:sldId id="1103" r:id="rId26"/>
    <p:sldId id="742" r:id="rId27"/>
    <p:sldId id="783" r:id="rId28"/>
    <p:sldId id="785" r:id="rId29"/>
    <p:sldId id="786" r:id="rId30"/>
    <p:sldId id="787" r:id="rId31"/>
    <p:sldId id="749" r:id="rId32"/>
    <p:sldId id="869" r:id="rId33"/>
    <p:sldId id="870" r:id="rId34"/>
    <p:sldId id="868" r:id="rId35"/>
    <p:sldId id="790" r:id="rId36"/>
    <p:sldId id="789" r:id="rId37"/>
    <p:sldId id="788" r:id="rId38"/>
    <p:sldId id="820" r:id="rId39"/>
    <p:sldId id="822" r:id="rId40"/>
    <p:sldId id="823" r:id="rId41"/>
    <p:sldId id="824" r:id="rId42"/>
    <p:sldId id="825" r:id="rId43"/>
    <p:sldId id="826" r:id="rId44"/>
    <p:sldId id="529" r:id="rId45"/>
    <p:sldId id="745" r:id="rId46"/>
    <p:sldId id="547" r:id="rId47"/>
    <p:sldId id="827" r:id="rId48"/>
    <p:sldId id="821" r:id="rId49"/>
    <p:sldId id="828" r:id="rId50"/>
    <p:sldId id="829" r:id="rId51"/>
    <p:sldId id="830" r:id="rId52"/>
    <p:sldId id="831" r:id="rId53"/>
    <p:sldId id="832" r:id="rId54"/>
    <p:sldId id="833" r:id="rId55"/>
    <p:sldId id="726" r:id="rId56"/>
    <p:sldId id="777" r:id="rId57"/>
    <p:sldId id="512" r:id="rId58"/>
  </p:sldIdLst>
  <p:sldSz cx="9144000" cy="5143500" type="screen16x9"/>
  <p:notesSz cx="6858000" cy="9144000"/>
  <p:custDataLst>
    <p:tags r:id="rId6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5" userDrawn="1">
          <p15:clr>
            <a:srgbClr val="A4A3A4"/>
          </p15:clr>
        </p15:guide>
        <p15:guide id="2" pos="5602" userDrawn="1">
          <p15:clr>
            <a:srgbClr val="A4A3A4"/>
          </p15:clr>
        </p15:guide>
        <p15:guide id="4" orient="horz" pos="415" userDrawn="1">
          <p15:clr>
            <a:srgbClr val="A4A3A4"/>
          </p15:clr>
        </p15:guide>
        <p15:guide id="6" orient="horz" pos="3097" userDrawn="1">
          <p15:clr>
            <a:srgbClr val="A4A3A4"/>
          </p15:clr>
        </p15:guide>
        <p15:guide id="7" pos="3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DAF7"/>
    <a:srgbClr val="5A9DC6"/>
    <a:srgbClr val="BFDBEA"/>
    <a:srgbClr val="F0BFEF"/>
    <a:srgbClr val="FFFFFF"/>
    <a:srgbClr val="B889DC"/>
    <a:srgbClr val="557199"/>
    <a:srgbClr val="6BBDED"/>
    <a:srgbClr val="B6D4E6"/>
    <a:srgbClr val="96AC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7539" autoAdjust="0"/>
  </p:normalViewPr>
  <p:slideViewPr>
    <p:cSldViewPr snapToGrid="0" showGuides="1">
      <p:cViewPr>
        <p:scale>
          <a:sx n="100" d="100"/>
          <a:sy n="100" d="100"/>
        </p:scale>
        <p:origin x="1575" y="612"/>
      </p:cViewPr>
      <p:guideLst>
        <p:guide pos="65"/>
        <p:guide pos="5602"/>
        <p:guide orient="horz" pos="415"/>
        <p:guide orient="horz" pos="3097"/>
        <p:guide pos="3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110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3.xml"/><Relationship Id="rId59" Type="http://schemas.openxmlformats.org/officeDocument/2006/relationships/handoutMaster" Target="handoutMasters/handoutMaster1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73AC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背景图案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477" cy="5143500"/>
          </a:xfrm>
          <a:prstGeom prst="rect">
            <a:avLst/>
          </a:prstGeom>
        </p:spPr>
      </p:pic>
    </p:spTree>
  </p:cSld>
  <p:clrMapOvr>
    <a:masterClrMapping/>
  </p:clrMapOvr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427288" y="1439779"/>
            <a:ext cx="4088611" cy="2910840"/>
          </a:xfrm>
          <a:prstGeom prst="roundRect">
            <a:avLst>
              <a:gd name="adj" fmla="val 724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图片占位符 3"/>
          <p:cNvSpPr>
            <a:spLocks noGrp="1"/>
          </p:cNvSpPr>
          <p:nvPr>
            <p:ph type="pic" sz="quarter" idx="11"/>
          </p:nvPr>
        </p:nvSpPr>
        <p:spPr>
          <a:xfrm>
            <a:off x="425115" y="1431562"/>
            <a:ext cx="4082716" cy="1431560"/>
          </a:xfrm>
          <a:prstGeom prst="roundRect">
            <a:avLst>
              <a:gd name="adj" fmla="val 14742"/>
            </a:avLst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3"/>
          <p:cNvSpPr>
            <a:spLocks noGrp="1"/>
          </p:cNvSpPr>
          <p:nvPr>
            <p:ph type="pic" sz="quarter" idx="11"/>
          </p:nvPr>
        </p:nvSpPr>
        <p:spPr>
          <a:xfrm>
            <a:off x="0" y="1122472"/>
            <a:ext cx="9144000" cy="2027127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 userDrawn="1"/>
        </p:nvSpPr>
        <p:spPr>
          <a:xfrm>
            <a:off x="389615" y="1168841"/>
            <a:ext cx="2973787" cy="3702575"/>
          </a:xfrm>
          <a:prstGeom prst="roundRect">
            <a:avLst>
              <a:gd name="adj" fmla="val 5377"/>
            </a:avLst>
          </a:prstGeom>
          <a:solidFill>
            <a:srgbClr val="5A9DC6"/>
          </a:solidFill>
          <a:ln>
            <a:noFill/>
          </a:ln>
          <a:effectLst>
            <a:outerShdw blurRad="254000" dist="127000" dir="5400000" sx="96000" sy="96000" algn="t" rotWithShape="0">
              <a:schemeClr val="accent1">
                <a:lumMod val="50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1"/>
          </p:nvPr>
        </p:nvSpPr>
        <p:spPr>
          <a:xfrm>
            <a:off x="612678" y="1383789"/>
            <a:ext cx="2470723" cy="1532690"/>
          </a:xfrm>
          <a:prstGeom prst="roundRect">
            <a:avLst>
              <a:gd name="adj" fmla="val 8469"/>
            </a:avLst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 userDrawn="1"/>
        </p:nvSpPr>
        <p:spPr>
          <a:xfrm>
            <a:off x="228600" y="1174225"/>
            <a:ext cx="2705431" cy="3702575"/>
          </a:xfrm>
          <a:prstGeom prst="roundRect">
            <a:avLst>
              <a:gd name="adj" fmla="val 5377"/>
            </a:avLst>
          </a:prstGeom>
          <a:noFill/>
          <a:ln w="28575">
            <a:solidFill>
              <a:schemeClr val="accent1"/>
            </a:solidFill>
          </a:ln>
          <a:effectLst>
            <a:outerShdw blurRad="254000" dist="127000" dir="5400000" sx="96000" sy="96000" algn="t" rotWithShape="0">
              <a:schemeClr val="accent1">
                <a:lumMod val="50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1"/>
          </p:nvPr>
        </p:nvSpPr>
        <p:spPr>
          <a:xfrm>
            <a:off x="451664" y="1389173"/>
            <a:ext cx="2247764" cy="1532690"/>
          </a:xfrm>
          <a:prstGeom prst="roundRect">
            <a:avLst>
              <a:gd name="adj" fmla="val 8469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矩形: 圆角 7"/>
          <p:cNvSpPr/>
          <p:nvPr userDrawn="1"/>
        </p:nvSpPr>
        <p:spPr>
          <a:xfrm>
            <a:off x="3225054" y="1174225"/>
            <a:ext cx="2705431" cy="3702575"/>
          </a:xfrm>
          <a:prstGeom prst="roundRect">
            <a:avLst>
              <a:gd name="adj" fmla="val 5377"/>
            </a:avLst>
          </a:prstGeom>
          <a:noFill/>
          <a:ln w="28575">
            <a:solidFill>
              <a:schemeClr val="accent1"/>
            </a:solidFill>
          </a:ln>
          <a:effectLst>
            <a:outerShdw blurRad="254000" dist="127000" dir="5400000" sx="96000" sy="96000" algn="t" rotWithShape="0">
              <a:schemeClr val="accent1">
                <a:lumMod val="50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图片占位符 3"/>
          <p:cNvSpPr>
            <a:spLocks noGrp="1"/>
          </p:cNvSpPr>
          <p:nvPr>
            <p:ph type="pic" sz="quarter" idx="12"/>
          </p:nvPr>
        </p:nvSpPr>
        <p:spPr>
          <a:xfrm>
            <a:off x="3448118" y="1389173"/>
            <a:ext cx="2247764" cy="1532690"/>
          </a:xfrm>
          <a:prstGeom prst="roundRect">
            <a:avLst>
              <a:gd name="adj" fmla="val 8469"/>
            </a:avLst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: 圆角 9"/>
          <p:cNvSpPr/>
          <p:nvPr userDrawn="1"/>
        </p:nvSpPr>
        <p:spPr>
          <a:xfrm>
            <a:off x="6209969" y="1174225"/>
            <a:ext cx="2705431" cy="3702575"/>
          </a:xfrm>
          <a:prstGeom prst="roundRect">
            <a:avLst>
              <a:gd name="adj" fmla="val 5377"/>
            </a:avLst>
          </a:prstGeom>
          <a:noFill/>
          <a:ln w="28575">
            <a:solidFill>
              <a:schemeClr val="accent1"/>
            </a:solidFill>
          </a:ln>
          <a:effectLst>
            <a:outerShdw blurRad="254000" dist="127000" dir="5400000" sx="96000" sy="96000" algn="t" rotWithShape="0">
              <a:schemeClr val="accent1">
                <a:lumMod val="50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图片占位符 3"/>
          <p:cNvSpPr>
            <a:spLocks noGrp="1"/>
          </p:cNvSpPr>
          <p:nvPr>
            <p:ph type="pic" sz="quarter" idx="13"/>
          </p:nvPr>
        </p:nvSpPr>
        <p:spPr>
          <a:xfrm>
            <a:off x="6433033" y="1389173"/>
            <a:ext cx="2247764" cy="1532690"/>
          </a:xfrm>
          <a:prstGeom prst="roundRect">
            <a:avLst>
              <a:gd name="adj" fmla="val 8469"/>
            </a:avLst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1" Type="http://schemas.openxmlformats.org/officeDocument/2006/relationships/theme" Target="../theme/theme1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B13F87CF-3569-4A6D-ABE9-80B564D3AFB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431EDE2-ED55-47B1-BF0C-0EF98048EBB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</p:sldLayoutIdLst>
  <p:hf sldNum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pitchFamily="34" charset="-122"/>
          <a:ea typeface="汉仪大宋简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5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image" Target="../media/image3.png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tags" Target="../tags/tag59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tags" Target="../tags/tag60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tags" Target="../tags/tag6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tags" Target="../tags/tag6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tags" Target="../tags/tag6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7" Type="http://schemas.openxmlformats.org/officeDocument/2006/relationships/slideLayout" Target="../slideLayouts/slideLayout1.xml"/><Relationship Id="rId36" Type="http://schemas.openxmlformats.org/officeDocument/2006/relationships/tags" Target="../tags/tag35.xml"/><Relationship Id="rId35" Type="http://schemas.openxmlformats.org/officeDocument/2006/relationships/tags" Target="../tags/tag34.xml"/><Relationship Id="rId34" Type="http://schemas.openxmlformats.org/officeDocument/2006/relationships/tags" Target="../tags/tag33.xml"/><Relationship Id="rId33" Type="http://schemas.openxmlformats.org/officeDocument/2006/relationships/tags" Target="../tags/tag32.xml"/><Relationship Id="rId32" Type="http://schemas.openxmlformats.org/officeDocument/2006/relationships/tags" Target="../tags/tag31.xml"/><Relationship Id="rId31" Type="http://schemas.openxmlformats.org/officeDocument/2006/relationships/tags" Target="../tags/tag30.xml"/><Relationship Id="rId30" Type="http://schemas.openxmlformats.org/officeDocument/2006/relationships/tags" Target="../tags/tag29.xml"/><Relationship Id="rId3" Type="http://schemas.openxmlformats.org/officeDocument/2006/relationships/tags" Target="../tags/tag3.xml"/><Relationship Id="rId29" Type="http://schemas.openxmlformats.org/officeDocument/2006/relationships/tags" Target="../tags/tag28.xml"/><Relationship Id="rId28" Type="http://schemas.openxmlformats.org/officeDocument/2006/relationships/tags" Target="../tags/tag27.xml"/><Relationship Id="rId27" Type="http://schemas.openxmlformats.org/officeDocument/2006/relationships/tags" Target="../tags/tag26.xml"/><Relationship Id="rId26" Type="http://schemas.openxmlformats.org/officeDocument/2006/relationships/tags" Target="../tags/tag25.xml"/><Relationship Id="rId25" Type="http://schemas.openxmlformats.org/officeDocument/2006/relationships/tags" Target="../tags/tag24.xml"/><Relationship Id="rId24" Type="http://schemas.openxmlformats.org/officeDocument/2006/relationships/image" Target="../media/image3.png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tags" Target="../tags/tag65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tags" Target="../tags/tag6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tags" Target="../tags/tag67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image" Target="../media/image3.png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73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74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75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7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77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tags" Target="../tags/tag78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3.png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79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80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81.xml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8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8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8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8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86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87.xml"/><Relationship Id="rId1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8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42.xml"/><Relationship Id="rId2" Type="http://schemas.openxmlformats.org/officeDocument/2006/relationships/image" Target="../media/image3.png"/><Relationship Id="rId1" Type="http://schemas.openxmlformats.org/officeDocument/2006/relationships/tags" Target="../tags/tag4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89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image" Target="../media/image3.png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95.xml"/><Relationship Id="rId1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96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97.xml"/><Relationship Id="rId1" Type="http://schemas.openxmlformats.org/officeDocument/2006/relationships/image" Target="../media/image33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98.xml"/><Relationship Id="rId1" Type="http://schemas.openxmlformats.org/officeDocument/2006/relationships/image" Target="../media/image34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100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101.xml"/><Relationship Id="rId1" Type="http://schemas.openxmlformats.org/officeDocument/2006/relationships/image" Target="../media/image3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tags" Target="../tags/tag10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image" Target="../media/image3.pn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103.xml"/><Relationship Id="rId1" Type="http://schemas.openxmlformats.org/officeDocument/2006/relationships/image" Target="../media/image37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tags" Target="../tags/tag104.xml"/><Relationship Id="rId1" Type="http://schemas.openxmlformats.org/officeDocument/2006/relationships/image" Target="../media/image3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105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tags" Target="../tags/tag106.xml"/><Relationship Id="rId1" Type="http://schemas.openxmlformats.org/officeDocument/2006/relationships/image" Target="../media/image39.png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image" Target="../media/image3.png"/><Relationship Id="rId1" Type="http://schemas.openxmlformats.org/officeDocument/2006/relationships/tags" Target="../tags/tag10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4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tags" Target="../tags/tag4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tags" Target="../tags/tag5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52.xml"/><Relationship Id="rId2" Type="http://schemas.openxmlformats.org/officeDocument/2006/relationships/image" Target="../media/image3.png"/><Relationship Id="rId1" Type="http://schemas.openxmlformats.org/officeDocument/2006/relationships/tags" Target="../tags/tag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9D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 rot="5400000">
            <a:off x="-913411" y="2561464"/>
            <a:ext cx="2284021" cy="3371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00" cap="none" spc="0" normalizeH="0" baseline="0" noProof="0" dirty="0">
                <a:ln>
                  <a:noFill/>
                </a:ln>
                <a:solidFill>
                  <a:srgbClr val="5A9DC6"/>
                </a:solidFill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Understanding   HY-G2</a:t>
            </a:r>
            <a:endParaRPr kumimoji="0" lang="zh-CN" altLang="en-US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1354455" y="1729740"/>
            <a:ext cx="6217920" cy="915670"/>
          </a:xfrm>
          <a:prstGeom prst="rect">
            <a:avLst/>
          </a:prstGeom>
          <a:ln>
            <a:noFill/>
          </a:ln>
        </p:spPr>
        <p:txBody>
          <a:bodyPr wrap="none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kern="100" dirty="0">
                <a:solidFill>
                  <a:srgbClr val="6BBDED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湖北</a:t>
            </a:r>
            <a:r>
              <a:rPr lang="zh-CN" altLang="en-US" sz="6000" kern="100" dirty="0">
                <a:solidFill>
                  <a:srgbClr val="6BBDED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省培交流活动</a:t>
            </a:r>
            <a:endParaRPr lang="zh-CN" altLang="en-US" sz="6000" kern="100" dirty="0">
              <a:solidFill>
                <a:srgbClr val="6BBDED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汉仪大宋简" pitchFamily="49" charset="-122"/>
              <a:ea typeface="汉仪大宋简" pitchFamily="49" charset="-122"/>
              <a:cs typeface="MiSans Light" panose="00000400000000000000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6186072" y="3915104"/>
            <a:ext cx="1481042" cy="290011"/>
          </a:xfrm>
          <a:prstGeom prst="roundRect">
            <a:avLst>
              <a:gd name="adj" fmla="val 50000"/>
            </a:avLst>
          </a:prstGeom>
          <a:solidFill>
            <a:srgbClr val="5A9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主讲人：</a:t>
            </a:r>
            <a:r>
              <a:rPr kumimoji="0" lang="en-US" altLang="zh-CN" sz="105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L </a:t>
            </a:r>
            <a:endParaRPr kumimoji="0" lang="en-US" altLang="zh-CN" sz="1050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大宋简" pitchFamily="49" charset="-122"/>
              <a:ea typeface="汉仪大宋简" pitchFamily="49" charset="-122"/>
              <a:cs typeface="MiSans Light" panose="000004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8858408" y="2411220"/>
            <a:ext cx="69534" cy="419146"/>
            <a:chOff x="6476745" y="1393371"/>
            <a:chExt cx="141769" cy="854575"/>
          </a:xfrm>
        </p:grpSpPr>
        <p:sp>
          <p:nvSpPr>
            <p:cNvPr id="7" name="椭圆 6"/>
            <p:cNvSpPr/>
            <p:nvPr/>
          </p:nvSpPr>
          <p:spPr>
            <a:xfrm>
              <a:off x="6479177" y="1393371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479177" y="1631784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476745" y="1870197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476745" y="2108609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756306" y="331981"/>
            <a:ext cx="136869" cy="75714"/>
            <a:chOff x="5000079" y="879455"/>
            <a:chExt cx="139781" cy="13978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6844937" y="4659384"/>
            <a:ext cx="2081893" cy="3067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50" spc="0">
                <a:ln w="38100">
                  <a:noFill/>
                </a:ln>
                <a:solidFill>
                  <a:srgbClr val="5A9DC6"/>
                </a:solidFill>
                <a:effectLst/>
                <a:latin typeface="+mj-lt"/>
                <a:ea typeface="+mj-ea"/>
              </a:defRPr>
            </a:lvl1pPr>
          </a:lstStyle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www.szcxjy.cn</a:t>
            </a:r>
            <a:endParaRPr lang="en-US" altLang="zh-CN" sz="1400" dirty="0"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130810" y="4558665"/>
            <a:ext cx="350329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 w="3175">
                  <a:solidFill>
                    <a:srgbClr val="5A9DC6"/>
                  </a:soli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CHUANGXIANG</a:t>
            </a:r>
            <a:endParaRPr kumimoji="0" lang="en-US" altLang="zh-CN" sz="3200" b="1" i="0" u="none" strike="noStrike" kern="100" cap="none" spc="0" normalizeH="0" baseline="0" noProof="0" dirty="0">
              <a:ln w="3175">
                <a:solidFill>
                  <a:srgbClr val="5A9DC6"/>
                </a:solidFill>
              </a:ln>
              <a:noFill/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3563786" y="4851112"/>
            <a:ext cx="372491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77165" y="142240"/>
            <a:ext cx="3221990" cy="640715"/>
            <a:chOff x="279" y="224"/>
            <a:chExt cx="5074" cy="1009"/>
          </a:xfrm>
        </p:grpSpPr>
        <p:sp>
          <p:nvSpPr>
            <p:cNvPr id="3" name="文本框 2"/>
            <p:cNvSpPr txBox="1"/>
            <p:nvPr/>
          </p:nvSpPr>
          <p:spPr>
            <a:xfrm>
              <a:off x="279" y="835"/>
              <a:ext cx="5074" cy="3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spc="-150">
                  <a:ln w="38100">
                    <a:noFill/>
                  </a:ln>
                  <a:solidFill>
                    <a:srgbClr val="D53D2A"/>
                  </a:solidFill>
                  <a:effectLst>
                    <a:outerShdw blurRad="127000" dist="127000" dir="5400000" algn="t" rotWithShape="0">
                      <a:srgbClr val="D53D2A">
                        <a:alpha val="20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050" spc="0" dirty="0">
                  <a:solidFill>
                    <a:srgbClr val="6BBDE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MiSans Light" panose="00000400000000000000" charset="-122"/>
                </a:rPr>
                <a:t>深圳市创想教育科技有限公司</a:t>
              </a:r>
              <a:endParaRPr lang="zh-CN" altLang="en-US" sz="1050" spc="0" dirty="0">
                <a:solidFill>
                  <a:srgbClr val="6BBDE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MiSans Light" panose="00000400000000000000" charset="-122"/>
              </a:endParaRPr>
            </a:p>
          </p:txBody>
        </p:sp>
        <p:pic>
          <p:nvPicPr>
            <p:cNvPr id="2" name="图片 1" descr="资源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5" y="224"/>
              <a:ext cx="1654" cy="65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50290" y="190500"/>
            <a:ext cx="7546340" cy="4761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00025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日流程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公布活动</a:t>
            </a:r>
            <a:r>
              <a:rPr lang="en-US" altLang="zh-CN" sz="1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场地图</a:t>
            </a:r>
            <a:r>
              <a:rPr lang="zh-CN" altLang="en-US" sz="16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抽签决定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出场顺序；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裁判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独立抽取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每队任务点；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第一阶段：寻找任务点，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作答正确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进入下一阶段（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次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机会）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第二阶段：现场编写调试程序，开始比赛（小学组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分钟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/ 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初中组：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分钟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/ 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高中组：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分钟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）；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6.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正式活动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分钟准备；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程序启动后，操作手不可再对无人机或摇控设备进行任何操作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;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）多次机会，不停表计时，连续进行；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00025">
              <a:lnSpc>
                <a:spcPct val="1500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7.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成绩：取最好一次成绩为最终成绩。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00025">
              <a:lnSpc>
                <a:spcPct val="150000"/>
              </a:lnSpc>
            </a:pP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38455" y="518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9D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6844937" y="4659384"/>
            <a:ext cx="2081893" cy="3067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50" spc="0">
                <a:ln w="38100">
                  <a:noFill/>
                </a:ln>
                <a:solidFill>
                  <a:srgbClr val="5A9DC6"/>
                </a:solidFill>
                <a:effectLst/>
                <a:latin typeface="+mj-lt"/>
                <a:ea typeface="+mj-ea"/>
              </a:defRPr>
            </a:lvl1pPr>
          </a:lstStyle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www.szcxjy.cn</a:t>
            </a:r>
            <a:endParaRPr lang="en-US" altLang="zh-CN" sz="1400" dirty="0"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7165" y="142240"/>
            <a:ext cx="3221990" cy="640715"/>
            <a:chOff x="279" y="224"/>
            <a:chExt cx="5074" cy="1009"/>
          </a:xfrm>
        </p:grpSpPr>
        <p:pic>
          <p:nvPicPr>
            <p:cNvPr id="9" name="图片 8" descr="资源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95" y="224"/>
              <a:ext cx="1654" cy="65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279" y="835"/>
              <a:ext cx="5074" cy="3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spc="-150">
                  <a:ln w="38100">
                    <a:noFill/>
                  </a:ln>
                  <a:solidFill>
                    <a:srgbClr val="D53D2A"/>
                  </a:solidFill>
                  <a:effectLst>
                    <a:outerShdw blurRad="127000" dist="127000" dir="5400000" algn="t" rotWithShape="0">
                      <a:srgbClr val="D53D2A">
                        <a:alpha val="20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050" spc="0" dirty="0">
                  <a:solidFill>
                    <a:srgbClr val="6BBDE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MiSans Light" panose="00000400000000000000" charset="-122"/>
                </a:rPr>
                <a:t>深圳市创想教育科技有限公司</a:t>
              </a:r>
              <a:endParaRPr lang="zh-CN" altLang="en-US" sz="1050" spc="0" dirty="0">
                <a:solidFill>
                  <a:srgbClr val="6BBDE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MiSans Light" panose="00000400000000000000" charset="-122"/>
              </a:endParaRPr>
            </a:p>
          </p:txBody>
        </p:sp>
      </p:grpSp>
      <p:sp>
        <p:nvSpPr>
          <p:cNvPr id="41" name="矩形 40"/>
          <p:cNvSpPr/>
          <p:nvPr>
            <p:custDataLst>
              <p:tags r:id="rId5"/>
            </p:custDataLst>
          </p:nvPr>
        </p:nvSpPr>
        <p:spPr bwMode="auto">
          <a:xfrm>
            <a:off x="130810" y="4558665"/>
            <a:ext cx="350329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 w="3175">
                  <a:solidFill>
                    <a:srgbClr val="5A9DC6"/>
                  </a:soli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CHUANGXIANG</a:t>
            </a:r>
            <a:endParaRPr kumimoji="0" lang="en-US" altLang="zh-CN" sz="3200" b="1" i="0" u="none" strike="noStrike" kern="100" cap="none" spc="0" normalizeH="0" baseline="0" noProof="0" dirty="0">
              <a:ln w="3175">
                <a:solidFill>
                  <a:srgbClr val="5A9DC6"/>
                </a:solidFill>
              </a:ln>
              <a:noFill/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3604210" y="1850552"/>
            <a:ext cx="3230880" cy="101473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kern="100" dirty="0">
                <a:solidFill>
                  <a:srgbClr val="5A9DC6"/>
                </a:solidFill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软件</a:t>
            </a:r>
            <a:r>
              <a:rPr lang="zh-CN" altLang="en-US" sz="6000" kern="100" dirty="0">
                <a:solidFill>
                  <a:srgbClr val="5A9DC6"/>
                </a:solidFill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硬件</a:t>
            </a:r>
            <a:endParaRPr lang="zh-CN" altLang="en-US" sz="6000" kern="100" dirty="0">
              <a:solidFill>
                <a:srgbClr val="5A9DC6"/>
              </a:solidFill>
              <a:latin typeface="汉仪大宋简" pitchFamily="49" charset="-122"/>
              <a:ea typeface="汉仪大宋简" pitchFamily="49" charset="-122"/>
              <a:cs typeface="MiSans Light" panose="000004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8858408" y="2411220"/>
            <a:ext cx="69534" cy="419146"/>
            <a:chOff x="6476745" y="1393371"/>
            <a:chExt cx="141769" cy="854575"/>
          </a:xfrm>
        </p:grpSpPr>
        <p:sp>
          <p:nvSpPr>
            <p:cNvPr id="7" name="椭圆 6"/>
            <p:cNvSpPr/>
            <p:nvPr/>
          </p:nvSpPr>
          <p:spPr>
            <a:xfrm>
              <a:off x="6479177" y="1393371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479177" y="1631784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476745" y="1870197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476745" y="2108609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8756306" y="331981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756306" y="369838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756306" y="407695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729948" y="4851112"/>
            <a:ext cx="455874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948300" y="1588107"/>
            <a:ext cx="2081893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spc="-150">
                <a:ln w="38100">
                  <a:noFill/>
                </a:ln>
                <a:solidFill>
                  <a:srgbClr val="D53D2A"/>
                </a:solidFill>
                <a:effectLst>
                  <a:outerShdw blurRad="127000" dist="127000" dir="5400000" algn="t" rotWithShape="0">
                    <a:srgbClr val="D53D2A">
                      <a:alpha val="2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9600" spc="0" dirty="0">
                <a:solidFill>
                  <a:srgbClr val="5A9DC6"/>
                </a:solidFill>
                <a:effectLst/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00</a:t>
            </a:r>
            <a:endParaRPr lang="en-US" altLang="zh-CN" sz="9600" spc="0" dirty="0">
              <a:solidFill>
                <a:srgbClr val="5A9DC6"/>
              </a:solidFill>
              <a:effectLst/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 bwMode="auto">
          <a:xfrm rot="5400000">
            <a:off x="-913411" y="2561464"/>
            <a:ext cx="2284021" cy="3371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00" cap="none" spc="0" normalizeH="0" baseline="0" noProof="0" dirty="0">
                <a:ln>
                  <a:noFill/>
                </a:ln>
                <a:solidFill>
                  <a:srgbClr val="5A9DC6"/>
                </a:solidFill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Understanding   HY-G2</a:t>
            </a: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338455" y="518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0" y="856615"/>
            <a:ext cx="7757160" cy="415734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55395" y="244475"/>
            <a:ext cx="2152650" cy="3841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/>
              <a:t>编程软件下载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338455" y="518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110355" y="432435"/>
            <a:ext cx="2307590" cy="3752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/>
              <a:t>编程软件</a:t>
            </a:r>
            <a:r>
              <a:rPr lang="zh-CN" altLang="en-US" sz="2400" b="1"/>
              <a:t>安装</a:t>
            </a:r>
            <a:endParaRPr lang="zh-CN" altLang="en-US" sz="24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247775"/>
            <a:ext cx="6083935" cy="3422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765" y="1819275"/>
            <a:ext cx="2318385" cy="3286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0645" y="97155"/>
            <a:ext cx="526415" cy="5008245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 flipV="1">
            <a:off x="1852295" y="2401570"/>
            <a:ext cx="2639060" cy="249237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338455" y="518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50" y="825500"/>
            <a:ext cx="7530465" cy="40366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70305" y="244475"/>
            <a:ext cx="2222500" cy="382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/>
              <a:t>编程软件</a:t>
            </a:r>
            <a:r>
              <a:rPr lang="zh-CN" altLang="en-US" sz="2400" b="1"/>
              <a:t>安装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-289560" y="63436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15365" y="244475"/>
            <a:ext cx="206057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/>
              <a:t>编队软件</a:t>
            </a:r>
            <a:r>
              <a:rPr lang="zh-CN" altLang="en-US" sz="2400" b="1"/>
              <a:t>下载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1015365" y="730250"/>
            <a:ext cx="7244715" cy="4902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https://www.yunpan.com/surl_y</a:t>
            </a:r>
            <a:r>
              <a:rPr lang="en-US" altLang="zh-CN" sz="2800" b="1">
                <a:solidFill>
                  <a:srgbClr val="FF0000"/>
                </a:solidFill>
              </a:rPr>
              <a:t>Uz64sdhuXE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7160" y="1220470"/>
            <a:ext cx="6490970" cy="3703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338455" y="518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70305" y="244475"/>
            <a:ext cx="230759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/>
              <a:t>编队软件</a:t>
            </a:r>
            <a:r>
              <a:rPr lang="zh-CN" altLang="en-US" sz="2400" b="1"/>
              <a:t>安装</a:t>
            </a:r>
            <a:endParaRPr lang="zh-CN" altLang="en-US" sz="24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365" y="771525"/>
            <a:ext cx="7022465" cy="427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338455" y="518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48105" y="278130"/>
            <a:ext cx="2616200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/>
              <a:t>侦察程序应用</a:t>
            </a:r>
            <a:endParaRPr lang="zh-CN" altLang="en-US" sz="28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2649220"/>
            <a:ext cx="3132455" cy="763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6950" y="1397000"/>
            <a:ext cx="5039995" cy="3437890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>
            <a:off x="4946015" y="2270125"/>
            <a:ext cx="1619885" cy="128079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1889760" y="1760855"/>
            <a:ext cx="2616200" cy="104203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-338455" y="518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48105" y="362585"/>
            <a:ext cx="381063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/>
              <a:t>拍照回传</a:t>
            </a:r>
            <a:r>
              <a:rPr lang="zh-CN" altLang="en-US" sz="2800" b="1"/>
              <a:t>注意事项</a:t>
            </a:r>
            <a:endParaRPr lang="zh-CN" altLang="en-US" sz="28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473835"/>
            <a:ext cx="4233545" cy="10325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3222625"/>
            <a:ext cx="4736465" cy="923925"/>
          </a:xfrm>
          <a:prstGeom prst="rect">
            <a:avLst/>
          </a:prstGeom>
        </p:spPr>
      </p:pic>
      <p:cxnSp>
        <p:nvCxnSpPr>
          <p:cNvPr id="15" name="直接箭头连接符 14"/>
          <p:cNvCxnSpPr/>
          <p:nvPr/>
        </p:nvCxnSpPr>
        <p:spPr>
          <a:xfrm>
            <a:off x="3152775" y="2318385"/>
            <a:ext cx="864235" cy="105981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338455" y="518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48105" y="278130"/>
            <a:ext cx="2616200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/>
              <a:t>投放程序应用</a:t>
            </a:r>
            <a:endParaRPr lang="zh-CN" altLang="en-US" sz="2800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14000" r="-608"/>
          <a:stretch>
            <a:fillRect/>
          </a:stretch>
        </p:blipFill>
        <p:spPr>
          <a:xfrm>
            <a:off x="663575" y="2640965"/>
            <a:ext cx="2522220" cy="7099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2175" y="953770"/>
            <a:ext cx="4867910" cy="3911600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/>
        </p:nvCxnSpPr>
        <p:spPr>
          <a:xfrm flipV="1">
            <a:off x="4838700" y="1443355"/>
            <a:ext cx="1386840" cy="44513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endCxn id="6" idx="0"/>
          </p:cNvCxnSpPr>
          <p:nvPr/>
        </p:nvCxnSpPr>
        <p:spPr>
          <a:xfrm flipH="1">
            <a:off x="1924685" y="1189990"/>
            <a:ext cx="2265680" cy="145097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9D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多边形: 形状 59"/>
          <p:cNvSpPr/>
          <p:nvPr/>
        </p:nvSpPr>
        <p:spPr>
          <a:xfrm>
            <a:off x="1" y="0"/>
            <a:ext cx="3589463" cy="4040530"/>
          </a:xfrm>
          <a:custGeom>
            <a:avLst/>
            <a:gdLst>
              <a:gd name="connsiteX0" fmla="*/ 0 w 3589463"/>
              <a:gd name="connsiteY0" fmla="*/ 0 h 4040530"/>
              <a:gd name="connsiteX1" fmla="*/ 3439761 w 3589463"/>
              <a:gd name="connsiteY1" fmla="*/ 0 h 4040530"/>
              <a:gd name="connsiteX2" fmla="*/ 3450459 w 3589463"/>
              <a:gd name="connsiteY2" fmla="*/ 29229 h 4040530"/>
              <a:gd name="connsiteX3" fmla="*/ 3589463 w 3589463"/>
              <a:gd name="connsiteY3" fmla="*/ 948657 h 4040530"/>
              <a:gd name="connsiteX4" fmla="*/ 497590 w 3589463"/>
              <a:gd name="connsiteY4" fmla="*/ 4040530 h 4040530"/>
              <a:gd name="connsiteX5" fmla="*/ 26728 w 3589463"/>
              <a:gd name="connsiteY5" fmla="*/ 4004905 h 4040530"/>
              <a:gd name="connsiteX6" fmla="*/ 0 w 3589463"/>
              <a:gd name="connsiteY6" fmla="*/ 4000132 h 4040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9463" h="4040530">
                <a:moveTo>
                  <a:pt x="0" y="0"/>
                </a:moveTo>
                <a:lnTo>
                  <a:pt x="3439761" y="0"/>
                </a:lnTo>
                <a:lnTo>
                  <a:pt x="3450459" y="29229"/>
                </a:lnTo>
                <a:cubicBezTo>
                  <a:pt x="3540797" y="319676"/>
                  <a:pt x="3589463" y="628483"/>
                  <a:pt x="3589463" y="948657"/>
                </a:cubicBezTo>
                <a:cubicBezTo>
                  <a:pt x="3589463" y="2656251"/>
                  <a:pt x="2205184" y="4040530"/>
                  <a:pt x="497590" y="4040530"/>
                </a:cubicBezTo>
                <a:cubicBezTo>
                  <a:pt x="337503" y="4040530"/>
                  <a:pt x="180258" y="4028364"/>
                  <a:pt x="26728" y="4004905"/>
                </a:cubicBezTo>
                <a:lnTo>
                  <a:pt x="0" y="400013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8858408" y="2411220"/>
            <a:ext cx="69534" cy="419146"/>
            <a:chOff x="6476745" y="1393371"/>
            <a:chExt cx="141769" cy="854575"/>
          </a:xfrm>
        </p:grpSpPr>
        <p:sp>
          <p:nvSpPr>
            <p:cNvPr id="7" name="椭圆 6"/>
            <p:cNvSpPr/>
            <p:nvPr/>
          </p:nvSpPr>
          <p:spPr>
            <a:xfrm>
              <a:off x="6479177" y="1393371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479177" y="1631784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476745" y="1870197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476745" y="2108609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756306" y="331981"/>
            <a:ext cx="136869" cy="75714"/>
            <a:chOff x="5000079" y="879455"/>
            <a:chExt cx="139781" cy="13978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 bwMode="auto">
          <a:xfrm rot="5400000">
            <a:off x="-913411" y="2561464"/>
            <a:ext cx="2284021" cy="2139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Understanding   HY-G2</a:t>
            </a: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6028055" y="883285"/>
            <a:ext cx="2493010" cy="1202690"/>
            <a:chOff x="1953491" y="1651865"/>
            <a:chExt cx="2854036" cy="1313007"/>
          </a:xfrm>
        </p:grpSpPr>
        <p:sp>
          <p:nvSpPr>
            <p:cNvPr id="4" name="矩形: 圆角 3"/>
            <p:cNvSpPr/>
            <p:nvPr>
              <p:custDataLst>
                <p:tags r:id="rId2"/>
              </p:custDataLst>
            </p:nvPr>
          </p:nvSpPr>
          <p:spPr>
            <a:xfrm>
              <a:off x="1953491" y="1651865"/>
              <a:ext cx="2854036" cy="1313007"/>
            </a:xfrm>
            <a:prstGeom prst="roundRect">
              <a:avLst>
                <a:gd name="adj" fmla="val 717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sx="96000" sy="96000" algn="t" rotWithShape="0">
                <a:schemeClr val="accent1">
                  <a:lumMod val="50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079320" y="2062114"/>
              <a:ext cx="2710098" cy="540732"/>
              <a:chOff x="4590173" y="1005307"/>
              <a:chExt cx="2710098" cy="540732"/>
            </a:xfrm>
          </p:grpSpPr>
          <p:sp>
            <p:nvSpPr>
              <p:cNvPr id="25" name="矩形 24"/>
              <p:cNvSpPr/>
              <p:nvPr>
                <p:custDataLst>
                  <p:tags r:id="rId3"/>
                </p:custDataLst>
              </p:nvPr>
            </p:nvSpPr>
            <p:spPr>
              <a:xfrm>
                <a:off x="5325854" y="1108601"/>
                <a:ext cx="1974417" cy="437438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914400"/>
                <a:r>
                  <a:rPr lang="zh-CN" altLang="en-US" sz="2000" dirty="0">
                    <a:ln w="19050">
                      <a:noFill/>
                    </a:ln>
                    <a:solidFill>
                      <a:schemeClr val="accent1"/>
                    </a:solidFill>
                    <a:latin typeface="汉仪大宋简" pitchFamily="49" charset="-122"/>
                    <a:ea typeface="汉仪大宋简" pitchFamily="49" charset="-122"/>
                    <a:sym typeface="+mn-lt"/>
                  </a:rPr>
                  <a:t>程序</a:t>
                </a:r>
                <a:r>
                  <a:rPr lang="zh-CN" altLang="en-US" sz="2000" dirty="0">
                    <a:ln w="19050">
                      <a:noFill/>
                    </a:ln>
                    <a:solidFill>
                      <a:schemeClr val="accent1"/>
                    </a:solidFill>
                    <a:latin typeface="汉仪大宋简" pitchFamily="49" charset="-122"/>
                    <a:ea typeface="汉仪大宋简" pitchFamily="49" charset="-122"/>
                    <a:sym typeface="+mn-lt"/>
                  </a:rPr>
                  <a:t>部分</a:t>
                </a:r>
                <a:endParaRPr lang="zh-CN" altLang="en-US" sz="2000" dirty="0">
                  <a:ln w="19050">
                    <a:noFill/>
                  </a:ln>
                  <a:solidFill>
                    <a:schemeClr val="accent1"/>
                  </a:solidFill>
                  <a:latin typeface="汉仪大宋简" pitchFamily="49" charset="-122"/>
                  <a:ea typeface="汉仪大宋简" pitchFamily="49" charset="-122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4590173" y="1005307"/>
                <a:ext cx="638269" cy="540731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汉仪大宋简" pitchFamily="49" charset="-122"/>
                    <a:ea typeface="汉仪大宋简" pitchFamily="49" charset="-122"/>
                    <a:cs typeface="MiSans Light" panose="00000400000000000000" charset="-122"/>
                  </a:rPr>
                  <a:t>03</a:t>
                </a:r>
                <a:endParaRPr kumimoji="0" lang="en-US" altLang="zh-CN" sz="2800" b="0" i="0" u="none" strike="noStrike" kern="1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汉仪大宋简" pitchFamily="49" charset="-122"/>
                  <a:ea typeface="汉仪大宋简" pitchFamily="49" charset="-122"/>
                  <a:cs typeface="MiSans Light" panose="00000400000000000000" charset="-122"/>
                </a:endParaRPr>
              </a:p>
            </p:txBody>
          </p:sp>
          <p:cxnSp>
            <p:nvCxnSpPr>
              <p:cNvPr id="31" name="直接连接符 30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5260010" y="1228410"/>
                <a:ext cx="0" cy="10668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组合 32"/>
          <p:cNvGrpSpPr/>
          <p:nvPr>
            <p:custDataLst>
              <p:tags r:id="rId6"/>
            </p:custDataLst>
          </p:nvPr>
        </p:nvGrpSpPr>
        <p:grpSpPr>
          <a:xfrm>
            <a:off x="3133090" y="883285"/>
            <a:ext cx="2493117" cy="1202690"/>
            <a:chOff x="1953491" y="1651865"/>
            <a:chExt cx="2854036" cy="1313007"/>
          </a:xfrm>
        </p:grpSpPr>
        <p:sp>
          <p:nvSpPr>
            <p:cNvPr id="38" name="矩形: 圆角 37"/>
            <p:cNvSpPr/>
            <p:nvPr>
              <p:custDataLst>
                <p:tags r:id="rId7"/>
              </p:custDataLst>
            </p:nvPr>
          </p:nvSpPr>
          <p:spPr>
            <a:xfrm>
              <a:off x="1953491" y="1651865"/>
              <a:ext cx="2854036" cy="1313007"/>
            </a:xfrm>
            <a:prstGeom prst="roundRect">
              <a:avLst>
                <a:gd name="adj" fmla="val 717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sx="96000" sy="96000" algn="t" rotWithShape="0">
                <a:schemeClr val="accent1">
                  <a:lumMod val="50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2142563" y="2041318"/>
              <a:ext cx="2450470" cy="704490"/>
              <a:chOff x="4653416" y="984511"/>
              <a:chExt cx="2450470" cy="704490"/>
            </a:xfrm>
          </p:grpSpPr>
          <p:sp>
            <p:nvSpPr>
              <p:cNvPr id="41" name="矩形 40"/>
              <p:cNvSpPr/>
              <p:nvPr>
                <p:custDataLst>
                  <p:tags r:id="rId8"/>
                </p:custDataLst>
              </p:nvPr>
            </p:nvSpPr>
            <p:spPr>
              <a:xfrm>
                <a:off x="5381797" y="1030264"/>
                <a:ext cx="1722089" cy="435358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914400"/>
                <a:r>
                  <a:rPr lang="zh-CN" altLang="en-US" sz="2000" dirty="0">
                    <a:ln w="19050">
                      <a:noFill/>
                    </a:ln>
                    <a:solidFill>
                      <a:schemeClr val="accent1"/>
                    </a:solidFill>
                    <a:latin typeface="汉仪大宋简" pitchFamily="49" charset="-122"/>
                    <a:ea typeface="汉仪大宋简" pitchFamily="49" charset="-122"/>
                    <a:sym typeface="+mn-lt"/>
                  </a:rPr>
                  <a:t>软件</a:t>
                </a:r>
                <a:r>
                  <a:rPr lang="zh-CN" altLang="en-US" sz="2000" dirty="0">
                    <a:ln w="19050">
                      <a:noFill/>
                    </a:ln>
                    <a:solidFill>
                      <a:schemeClr val="accent1"/>
                    </a:solidFill>
                    <a:latin typeface="汉仪大宋简" pitchFamily="49" charset="-122"/>
                    <a:ea typeface="汉仪大宋简" pitchFamily="49" charset="-122"/>
                    <a:sym typeface="+mn-lt"/>
                  </a:rPr>
                  <a:t>部分</a:t>
                </a:r>
                <a:endParaRPr lang="zh-CN" altLang="en-US" sz="2000" dirty="0">
                  <a:ln w="19050">
                    <a:noFill/>
                  </a:ln>
                  <a:solidFill>
                    <a:schemeClr val="accent1"/>
                  </a:solidFill>
                  <a:latin typeface="汉仪大宋简" pitchFamily="49" charset="-122"/>
                  <a:ea typeface="汉仪大宋简" pitchFamily="49" charset="-122"/>
                  <a:sym typeface="+mn-lt"/>
                </a:endParaRPr>
              </a:p>
            </p:txBody>
          </p:sp>
          <p:sp>
            <p:nvSpPr>
              <p:cNvPr id="43" name="矩形 42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4653416" y="984511"/>
                <a:ext cx="638973" cy="70449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汉仪大宋简" pitchFamily="49" charset="-122"/>
                    <a:ea typeface="汉仪大宋简" pitchFamily="49" charset="-122"/>
                    <a:cs typeface="MiSans Light" panose="00000400000000000000" charset="-122"/>
                  </a:rPr>
                  <a:t>02</a:t>
                </a:r>
                <a:endParaRPr kumimoji="0" lang="en-US" altLang="zh-CN" sz="2800" b="0" i="0" u="none" strike="noStrike" kern="1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汉仪大宋简" pitchFamily="49" charset="-122"/>
                  <a:ea typeface="汉仪大宋简" pitchFamily="49" charset="-122"/>
                  <a:cs typeface="MiSans Light" panose="00000400000000000000" charset="-122"/>
                </a:endParaRPr>
              </a:p>
            </p:txBody>
          </p:sp>
          <p:cxnSp>
            <p:nvCxnSpPr>
              <p:cNvPr id="44" name="直接连接符 43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5260010" y="1228410"/>
                <a:ext cx="0" cy="10668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组合 44"/>
          <p:cNvGrpSpPr/>
          <p:nvPr>
            <p:custDataLst>
              <p:tags r:id="rId11"/>
            </p:custDataLst>
          </p:nvPr>
        </p:nvGrpSpPr>
        <p:grpSpPr>
          <a:xfrm>
            <a:off x="422275" y="2740660"/>
            <a:ext cx="2667635" cy="1202690"/>
            <a:chOff x="2005830" y="1535400"/>
            <a:chExt cx="3053818" cy="1313007"/>
          </a:xfrm>
        </p:grpSpPr>
        <p:sp>
          <p:nvSpPr>
            <p:cNvPr id="46" name="矩形: 圆角 45"/>
            <p:cNvSpPr/>
            <p:nvPr>
              <p:custDataLst>
                <p:tags r:id="rId12"/>
              </p:custDataLst>
            </p:nvPr>
          </p:nvSpPr>
          <p:spPr>
            <a:xfrm>
              <a:off x="2005830" y="1535400"/>
              <a:ext cx="2854036" cy="1313007"/>
            </a:xfrm>
            <a:prstGeom prst="roundRect">
              <a:avLst>
                <a:gd name="adj" fmla="val 717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sx="96000" sy="96000" algn="t" rotWithShape="0">
                <a:schemeClr val="accent1">
                  <a:lumMod val="50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2203624" y="1883257"/>
              <a:ext cx="2856024" cy="634320"/>
              <a:chOff x="4714477" y="826450"/>
              <a:chExt cx="2856024" cy="634320"/>
            </a:xfrm>
          </p:grpSpPr>
          <p:sp>
            <p:nvSpPr>
              <p:cNvPr id="48" name="矩形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5309673" y="917197"/>
                <a:ext cx="2260828" cy="4353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/>
                <a:r>
                  <a:rPr lang="zh-CN" altLang="en-US" sz="2000" dirty="0">
                    <a:ln w="19050">
                      <a:noFill/>
                    </a:ln>
                    <a:solidFill>
                      <a:schemeClr val="accent1"/>
                    </a:solidFill>
                    <a:latin typeface="汉仪大宋简" pitchFamily="49" charset="-122"/>
                    <a:ea typeface="汉仪大宋简" pitchFamily="49" charset="-122"/>
                    <a:sym typeface="+mn-lt"/>
                  </a:rPr>
                  <a:t>脱机</a:t>
                </a:r>
                <a:r>
                  <a:rPr lang="zh-CN" altLang="en-US" sz="2000" dirty="0">
                    <a:ln w="19050">
                      <a:noFill/>
                    </a:ln>
                    <a:solidFill>
                      <a:schemeClr val="accent1"/>
                    </a:solidFill>
                    <a:latin typeface="汉仪大宋简" pitchFamily="49" charset="-122"/>
                    <a:ea typeface="汉仪大宋简" pitchFamily="49" charset="-122"/>
                    <a:sym typeface="+mn-lt"/>
                  </a:rPr>
                  <a:t>运行</a:t>
                </a:r>
                <a:endParaRPr lang="zh-CN" altLang="en-US" sz="2000" dirty="0">
                  <a:ln w="19050">
                    <a:noFill/>
                  </a:ln>
                  <a:solidFill>
                    <a:schemeClr val="accent1"/>
                  </a:solidFill>
                  <a:latin typeface="汉仪大宋简" pitchFamily="49" charset="-122"/>
                  <a:ea typeface="汉仪大宋简" pitchFamily="49" charset="-122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4714477" y="826450"/>
                <a:ext cx="638968" cy="63432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汉仪大宋简" pitchFamily="49" charset="-122"/>
                    <a:ea typeface="汉仪大宋简" pitchFamily="49" charset="-122"/>
                    <a:cs typeface="MiSans Light" panose="00000400000000000000" charset="-122"/>
                  </a:rPr>
                  <a:t>04</a:t>
                </a:r>
                <a:endParaRPr kumimoji="0" lang="en-US" altLang="zh-CN" sz="2800" b="0" i="0" u="none" strike="noStrike" kern="1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汉仪大宋简" pitchFamily="49" charset="-122"/>
                  <a:ea typeface="汉仪大宋简" pitchFamily="49" charset="-122"/>
                  <a:cs typeface="MiSans Light" panose="00000400000000000000" charset="-122"/>
                </a:endParaRPr>
              </a:p>
            </p:txBody>
          </p:sp>
          <p:cxnSp>
            <p:nvCxnSpPr>
              <p:cNvPr id="51" name="直接连接符 50"/>
              <p:cNvCxnSpPr/>
              <p:nvPr>
                <p:custDataLst>
                  <p:tags r:id="rId15"/>
                </p:custDataLst>
              </p:nvPr>
            </p:nvCxnSpPr>
            <p:spPr>
              <a:xfrm>
                <a:off x="5260010" y="1228410"/>
                <a:ext cx="0" cy="10668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组合 51"/>
          <p:cNvGrpSpPr/>
          <p:nvPr>
            <p:custDataLst>
              <p:tags r:id="rId16"/>
            </p:custDataLst>
          </p:nvPr>
        </p:nvGrpSpPr>
        <p:grpSpPr>
          <a:xfrm>
            <a:off x="5999480" y="2720975"/>
            <a:ext cx="2493010" cy="1202690"/>
            <a:chOff x="1953491" y="1651865"/>
            <a:chExt cx="2854036" cy="1313007"/>
          </a:xfrm>
        </p:grpSpPr>
        <p:sp>
          <p:nvSpPr>
            <p:cNvPr id="53" name="矩形: 圆角 52"/>
            <p:cNvSpPr/>
            <p:nvPr>
              <p:custDataLst>
                <p:tags r:id="rId17"/>
              </p:custDataLst>
            </p:nvPr>
          </p:nvSpPr>
          <p:spPr>
            <a:xfrm>
              <a:off x="1953491" y="1651865"/>
              <a:ext cx="2854036" cy="1313007"/>
            </a:xfrm>
            <a:prstGeom prst="roundRect">
              <a:avLst>
                <a:gd name="adj" fmla="val 717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sx="96000" sy="96000" algn="t" rotWithShape="0">
                <a:schemeClr val="accent1">
                  <a:lumMod val="50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2115669" y="2021213"/>
              <a:ext cx="2601783" cy="569848"/>
              <a:chOff x="4626522" y="964406"/>
              <a:chExt cx="2601783" cy="569848"/>
            </a:xfrm>
          </p:grpSpPr>
          <p:sp>
            <p:nvSpPr>
              <p:cNvPr id="55" name="矩形 54"/>
              <p:cNvSpPr/>
              <p:nvPr>
                <p:custDataLst>
                  <p:tags r:id="rId18"/>
                </p:custDataLst>
              </p:nvPr>
            </p:nvSpPr>
            <p:spPr>
              <a:xfrm>
                <a:off x="5210997" y="1055221"/>
                <a:ext cx="2017308" cy="4353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/>
                <a:r>
                  <a:rPr lang="zh-CN" altLang="en-US" sz="2000" dirty="0">
                    <a:ln w="19050">
                      <a:noFill/>
                    </a:ln>
                    <a:solidFill>
                      <a:schemeClr val="accent1"/>
                    </a:solidFill>
                    <a:latin typeface="汉仪大宋简" pitchFamily="49" charset="-122"/>
                    <a:ea typeface="汉仪大宋简" pitchFamily="49" charset="-122"/>
                    <a:sym typeface="+mn-lt"/>
                  </a:rPr>
                  <a:t>特色功能</a:t>
                </a:r>
                <a:endParaRPr lang="zh-CN" altLang="en-US" sz="2000" dirty="0">
                  <a:ln w="19050">
                    <a:noFill/>
                  </a:ln>
                  <a:solidFill>
                    <a:schemeClr val="accent1"/>
                  </a:solidFill>
                  <a:latin typeface="汉仪大宋简" pitchFamily="49" charset="-122"/>
                  <a:ea typeface="汉仪大宋简" pitchFamily="49" charset="-122"/>
                  <a:sym typeface="+mn-lt"/>
                </a:endParaRPr>
              </a:p>
            </p:txBody>
          </p:sp>
          <p:sp>
            <p:nvSpPr>
              <p:cNvPr id="57" name="矩形 56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4626522" y="964406"/>
                <a:ext cx="638973" cy="569848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汉仪大宋简" pitchFamily="49" charset="-122"/>
                    <a:ea typeface="汉仪大宋简" pitchFamily="49" charset="-122"/>
                    <a:cs typeface="MiSans Light" panose="00000400000000000000" charset="-122"/>
                  </a:rPr>
                  <a:t>06</a:t>
                </a:r>
                <a:endParaRPr kumimoji="0" lang="en-US" altLang="zh-CN" sz="2800" b="0" i="0" u="none" strike="noStrike" kern="1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汉仪大宋简" pitchFamily="49" charset="-122"/>
                  <a:ea typeface="汉仪大宋简" pitchFamily="49" charset="-122"/>
                  <a:cs typeface="MiSans Light" panose="00000400000000000000" charset="-122"/>
                </a:endParaRPr>
              </a:p>
            </p:txBody>
          </p:sp>
          <p:cxnSp>
            <p:nvCxnSpPr>
              <p:cNvPr id="58" name="直接连接符 57"/>
              <p:cNvCxnSpPr/>
              <p:nvPr>
                <p:custDataLst>
                  <p:tags r:id="rId20"/>
                </p:custDataLst>
              </p:nvPr>
            </p:nvCxnSpPr>
            <p:spPr>
              <a:xfrm>
                <a:off x="5260010" y="1228410"/>
                <a:ext cx="0" cy="10668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9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21"/>
            </p:custDataLst>
          </p:nvPr>
        </p:nvSpPr>
        <p:spPr bwMode="auto">
          <a:xfrm>
            <a:off x="130810" y="4558665"/>
            <a:ext cx="350329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 w="3175">
                  <a:solidFill>
                    <a:srgbClr val="5A9DC6"/>
                  </a:soli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CHUANGXIANG</a:t>
            </a:r>
            <a:endParaRPr kumimoji="0" lang="en-US" altLang="zh-CN" sz="3200" b="1" i="0" u="none" strike="noStrike" kern="100" cap="none" spc="0" normalizeH="0" baseline="0" noProof="0" dirty="0">
              <a:ln w="3175">
                <a:solidFill>
                  <a:srgbClr val="5A9DC6"/>
                </a:solidFill>
              </a:ln>
              <a:noFill/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7165" y="142240"/>
            <a:ext cx="3221990" cy="640715"/>
            <a:chOff x="279" y="224"/>
            <a:chExt cx="5074" cy="1009"/>
          </a:xfrm>
        </p:grpSpPr>
        <p:sp>
          <p:nvSpPr>
            <p:cNvPr id="9" name="文本框 8"/>
            <p:cNvSpPr txBox="1"/>
            <p:nvPr>
              <p:custDataLst>
                <p:tags r:id="rId22"/>
              </p:custDataLst>
            </p:nvPr>
          </p:nvSpPr>
          <p:spPr>
            <a:xfrm>
              <a:off x="279" y="835"/>
              <a:ext cx="5074" cy="3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spc="-150">
                  <a:ln w="38100">
                    <a:noFill/>
                  </a:ln>
                  <a:solidFill>
                    <a:srgbClr val="D53D2A"/>
                  </a:solidFill>
                  <a:effectLst>
                    <a:outerShdw blurRad="127000" dist="127000" dir="5400000" algn="t" rotWithShape="0">
                      <a:srgbClr val="D53D2A">
                        <a:alpha val="20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050" spc="0" dirty="0">
                  <a:solidFill>
                    <a:srgbClr val="6BBDE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MiSans Light" panose="00000400000000000000" charset="-122"/>
                </a:rPr>
                <a:t>深圳市创想教育科技有限公司</a:t>
              </a:r>
              <a:endParaRPr lang="zh-CN" altLang="en-US" sz="1050" spc="0" dirty="0">
                <a:solidFill>
                  <a:srgbClr val="6BBDE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MiSans Light" panose="00000400000000000000" charset="-122"/>
              </a:endParaRPr>
            </a:p>
          </p:txBody>
        </p:sp>
        <p:pic>
          <p:nvPicPr>
            <p:cNvPr id="11" name="图片 10" descr="资源 1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395" y="224"/>
              <a:ext cx="1654" cy="651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>
            <p:custDataLst>
              <p:tags r:id="rId25"/>
            </p:custDataLst>
          </p:nvPr>
        </p:nvSpPr>
        <p:spPr>
          <a:xfrm>
            <a:off x="6844937" y="4659384"/>
            <a:ext cx="2081893" cy="3067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50" spc="0">
                <a:ln w="38100">
                  <a:noFill/>
                </a:ln>
                <a:solidFill>
                  <a:srgbClr val="5A9DC6"/>
                </a:solidFill>
                <a:effectLst/>
                <a:latin typeface="+mj-lt"/>
                <a:ea typeface="+mj-ea"/>
              </a:defRPr>
            </a:lvl1pPr>
          </a:lstStyle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www.szcxjy.cn</a:t>
            </a:r>
            <a:endParaRPr lang="en-US" altLang="zh-CN" sz="1400" dirty="0"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26"/>
            </p:custDataLst>
          </p:nvPr>
        </p:nvGrpSpPr>
        <p:grpSpPr>
          <a:xfrm>
            <a:off x="3036570" y="2720975"/>
            <a:ext cx="2595880" cy="1202690"/>
            <a:chOff x="2005830" y="1535400"/>
            <a:chExt cx="2971675" cy="1313007"/>
          </a:xfrm>
        </p:grpSpPr>
        <p:sp>
          <p:nvSpPr>
            <p:cNvPr id="14" name="矩形: 圆角 45"/>
            <p:cNvSpPr/>
            <p:nvPr>
              <p:custDataLst>
                <p:tags r:id="rId27"/>
              </p:custDataLst>
            </p:nvPr>
          </p:nvSpPr>
          <p:spPr>
            <a:xfrm>
              <a:off x="2005830" y="1535400"/>
              <a:ext cx="2854036" cy="1313007"/>
            </a:xfrm>
            <a:prstGeom prst="roundRect">
              <a:avLst>
                <a:gd name="adj" fmla="val 717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sx="96000" sy="96000" algn="t" rotWithShape="0">
                <a:schemeClr val="accent1">
                  <a:lumMod val="50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116393" y="1745927"/>
              <a:ext cx="2861112" cy="684994"/>
              <a:chOff x="4627246" y="689120"/>
              <a:chExt cx="2861112" cy="684994"/>
            </a:xfrm>
          </p:grpSpPr>
          <p:sp>
            <p:nvSpPr>
              <p:cNvPr id="16" name="矩形 15"/>
              <p:cNvSpPr/>
              <p:nvPr>
                <p:custDataLst>
                  <p:tags r:id="rId28"/>
                </p:custDataLst>
              </p:nvPr>
            </p:nvSpPr>
            <p:spPr>
              <a:xfrm>
                <a:off x="5227530" y="689120"/>
                <a:ext cx="2260828" cy="4353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/>
                <a:endParaRPr lang="zh-CN" altLang="en-US" sz="2000" dirty="0">
                  <a:ln w="19050">
                    <a:noFill/>
                  </a:ln>
                  <a:solidFill>
                    <a:schemeClr val="accent1"/>
                  </a:solidFill>
                  <a:latin typeface="汉仪大宋简" pitchFamily="49" charset="-122"/>
                  <a:ea typeface="汉仪大宋简" pitchFamily="49" charset="-122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4627246" y="804266"/>
                <a:ext cx="638973" cy="569848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汉仪大宋简" pitchFamily="49" charset="-122"/>
                    <a:ea typeface="汉仪大宋简" pitchFamily="49" charset="-122"/>
                    <a:cs typeface="MiSans Light" panose="00000400000000000000" charset="-122"/>
                  </a:rPr>
                  <a:t>05</a:t>
                </a:r>
                <a:endParaRPr kumimoji="0" lang="en-US" altLang="zh-CN" sz="2800" b="0" i="0" u="none" strike="noStrike" kern="1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汉仪大宋简" pitchFamily="49" charset="-122"/>
                  <a:ea typeface="汉仪大宋简" pitchFamily="49" charset="-122"/>
                  <a:cs typeface="MiSans Light" panose="00000400000000000000" charset="-122"/>
                </a:endParaRPr>
              </a:p>
            </p:txBody>
          </p:sp>
          <p:cxnSp>
            <p:nvCxnSpPr>
              <p:cNvPr id="20" name="直接连接符 19"/>
              <p:cNvCxnSpPr/>
              <p:nvPr>
                <p:custDataLst>
                  <p:tags r:id="rId30"/>
                </p:custDataLst>
              </p:nvPr>
            </p:nvCxnSpPr>
            <p:spPr>
              <a:xfrm>
                <a:off x="5260010" y="1228410"/>
                <a:ext cx="0" cy="10668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" name="组合 79"/>
          <p:cNvGrpSpPr/>
          <p:nvPr>
            <p:custDataLst>
              <p:tags r:id="rId31"/>
            </p:custDataLst>
          </p:nvPr>
        </p:nvGrpSpPr>
        <p:grpSpPr>
          <a:xfrm>
            <a:off x="431800" y="922655"/>
            <a:ext cx="2493117" cy="1202690"/>
            <a:chOff x="1953491" y="1651865"/>
            <a:chExt cx="2854036" cy="1313007"/>
          </a:xfrm>
        </p:grpSpPr>
        <p:sp>
          <p:nvSpPr>
            <p:cNvPr id="81" name="矩形: 圆角 37"/>
            <p:cNvSpPr/>
            <p:nvPr>
              <p:custDataLst>
                <p:tags r:id="rId32"/>
              </p:custDataLst>
            </p:nvPr>
          </p:nvSpPr>
          <p:spPr>
            <a:xfrm>
              <a:off x="1953491" y="1651865"/>
              <a:ext cx="2854036" cy="1313007"/>
            </a:xfrm>
            <a:prstGeom prst="roundRect">
              <a:avLst>
                <a:gd name="adj" fmla="val 717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sx="96000" sy="96000" algn="t" rotWithShape="0">
                <a:schemeClr val="accent1">
                  <a:lumMod val="50000"/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2151286" y="1990017"/>
              <a:ext cx="2541335" cy="569848"/>
              <a:chOff x="4662139" y="933210"/>
              <a:chExt cx="2541335" cy="569848"/>
            </a:xfrm>
          </p:grpSpPr>
          <p:sp>
            <p:nvSpPr>
              <p:cNvPr id="83" name="矩形 82"/>
              <p:cNvSpPr/>
              <p:nvPr>
                <p:custDataLst>
                  <p:tags r:id="rId33"/>
                </p:custDataLst>
              </p:nvPr>
            </p:nvSpPr>
            <p:spPr>
              <a:xfrm>
                <a:off x="5352719" y="990056"/>
                <a:ext cx="1850755" cy="43258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914400"/>
                <a:r>
                  <a:rPr lang="zh-CN" altLang="en-US" sz="2000" dirty="0">
                    <a:ln w="19050">
                      <a:noFill/>
                    </a:ln>
                    <a:solidFill>
                      <a:schemeClr val="accent1"/>
                    </a:solidFill>
                    <a:latin typeface="汉仪大宋简" pitchFamily="49" charset="-122"/>
                    <a:ea typeface="汉仪大宋简" pitchFamily="49" charset="-122"/>
                    <a:sym typeface="+mn-lt"/>
                  </a:rPr>
                  <a:t>硬件</a:t>
                </a:r>
                <a:r>
                  <a:rPr lang="zh-CN" altLang="en-US" sz="2000" dirty="0">
                    <a:ln w="19050">
                      <a:noFill/>
                    </a:ln>
                    <a:solidFill>
                      <a:schemeClr val="accent1"/>
                    </a:solidFill>
                    <a:latin typeface="汉仪大宋简" pitchFamily="49" charset="-122"/>
                    <a:ea typeface="汉仪大宋简" pitchFamily="49" charset="-122"/>
                    <a:sym typeface="+mn-lt"/>
                  </a:rPr>
                  <a:t>部分</a:t>
                </a:r>
                <a:endParaRPr lang="zh-CN" altLang="en-US" sz="2000" dirty="0">
                  <a:ln w="19050">
                    <a:noFill/>
                  </a:ln>
                  <a:solidFill>
                    <a:schemeClr val="accent1"/>
                  </a:solidFill>
                  <a:latin typeface="汉仪大宋简" pitchFamily="49" charset="-122"/>
                  <a:ea typeface="汉仪大宋简" pitchFamily="49" charset="-122"/>
                  <a:sym typeface="+mn-lt"/>
                </a:endParaRPr>
              </a:p>
            </p:txBody>
          </p:sp>
          <p:sp>
            <p:nvSpPr>
              <p:cNvPr id="85" name="矩形 84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4662139" y="933210"/>
                <a:ext cx="638973" cy="569848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汉仪大宋简" pitchFamily="49" charset="-122"/>
                    <a:ea typeface="汉仪大宋简" pitchFamily="49" charset="-122"/>
                    <a:cs typeface="MiSans Light" panose="00000400000000000000" charset="-122"/>
                  </a:rPr>
                  <a:t>01</a:t>
                </a:r>
                <a:endParaRPr kumimoji="0" lang="en-US" altLang="zh-CN" sz="2800" b="0" i="0" u="none" strike="noStrike" kern="1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汉仪大宋简" pitchFamily="49" charset="-122"/>
                  <a:ea typeface="汉仪大宋简" pitchFamily="49" charset="-122"/>
                  <a:cs typeface="MiSans Light" panose="00000400000000000000" charset="-122"/>
                </a:endParaRPr>
              </a:p>
            </p:txBody>
          </p:sp>
          <p:cxnSp>
            <p:nvCxnSpPr>
              <p:cNvPr id="86" name="直接连接符 85"/>
              <p:cNvCxnSpPr/>
              <p:nvPr>
                <p:custDataLst>
                  <p:tags r:id="rId35"/>
                </p:custDataLst>
              </p:nvPr>
            </p:nvCxnSpPr>
            <p:spPr>
              <a:xfrm>
                <a:off x="5260010" y="1228410"/>
                <a:ext cx="0" cy="10668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7" name="矩形 86"/>
          <p:cNvSpPr/>
          <p:nvPr>
            <p:custDataLst>
              <p:tags r:id="rId36"/>
            </p:custDataLst>
          </p:nvPr>
        </p:nvSpPr>
        <p:spPr>
          <a:xfrm>
            <a:off x="3758624" y="3059291"/>
            <a:ext cx="1762125" cy="398780"/>
          </a:xfrm>
          <a:prstGeom prst="rect">
            <a:avLst/>
          </a:prstGeom>
        </p:spPr>
        <p:txBody>
          <a:bodyPr wrap="square">
            <a:spAutoFit/>
          </a:bodyPr>
          <a:p>
            <a:pPr defTabSz="914400"/>
            <a:r>
              <a:rPr lang="zh-CN" alt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新</a:t>
            </a:r>
            <a:r>
              <a:rPr lang="zh-CN" alt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功能</a:t>
            </a:r>
            <a:endParaRPr lang="zh-CN" altLang="en-US" sz="20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338455" y="518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48105" y="278130"/>
            <a:ext cx="2616200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/>
              <a:t>打靶程序应用</a:t>
            </a:r>
            <a:endParaRPr lang="zh-CN" altLang="en-US" sz="2800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t="8784" r="-142"/>
          <a:stretch>
            <a:fillRect/>
          </a:stretch>
        </p:blipFill>
        <p:spPr>
          <a:xfrm>
            <a:off x="573405" y="2613660"/>
            <a:ext cx="2581275" cy="5918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4260" y="953770"/>
            <a:ext cx="4867910" cy="3911600"/>
          </a:xfrm>
          <a:prstGeom prst="rect">
            <a:avLst/>
          </a:prstGeom>
        </p:spPr>
      </p:pic>
      <p:cxnSp>
        <p:nvCxnSpPr>
          <p:cNvPr id="16" name="直接箭头连接符 15"/>
          <p:cNvCxnSpPr/>
          <p:nvPr/>
        </p:nvCxnSpPr>
        <p:spPr>
          <a:xfrm>
            <a:off x="4993005" y="1861185"/>
            <a:ext cx="1365885" cy="8509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endCxn id="6" idx="0"/>
          </p:cNvCxnSpPr>
          <p:nvPr/>
        </p:nvCxnSpPr>
        <p:spPr>
          <a:xfrm flipH="1">
            <a:off x="1864360" y="1212850"/>
            <a:ext cx="2534285" cy="140081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4962525" y="1398270"/>
            <a:ext cx="1427480" cy="43180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338455" y="518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48105" y="278130"/>
            <a:ext cx="4361180" cy="545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/>
              <a:t>第一阶段应用</a:t>
            </a:r>
            <a:r>
              <a:rPr lang="zh-CN" altLang="en-US" sz="2800" b="1"/>
              <a:t>示例</a:t>
            </a:r>
            <a:endParaRPr lang="zh-CN" altLang="en-US" sz="28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650" y="953770"/>
            <a:ext cx="2926715" cy="403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-338455" y="518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48105" y="278130"/>
            <a:ext cx="3147060" cy="495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/>
              <a:t>第二阶段应用</a:t>
            </a:r>
            <a:r>
              <a:rPr lang="zh-CN" altLang="en-US" sz="2800" b="1"/>
              <a:t>示例</a:t>
            </a:r>
            <a:endParaRPr lang="zh-CN" altLang="en-US" sz="28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9545" y="773430"/>
            <a:ext cx="2767965" cy="4237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9D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6844937" y="4659384"/>
            <a:ext cx="2081893" cy="3067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50" spc="0">
                <a:ln w="38100">
                  <a:noFill/>
                </a:ln>
                <a:solidFill>
                  <a:srgbClr val="5A9DC6"/>
                </a:solidFill>
                <a:effectLst/>
                <a:latin typeface="+mj-lt"/>
                <a:ea typeface="+mj-ea"/>
              </a:defRPr>
            </a:lvl1pPr>
          </a:lstStyle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www.szcxjy.cn</a:t>
            </a:r>
            <a:endParaRPr lang="en-US" altLang="zh-CN" sz="1400" dirty="0"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7165" y="142240"/>
            <a:ext cx="3221990" cy="640715"/>
            <a:chOff x="279" y="224"/>
            <a:chExt cx="5074" cy="1009"/>
          </a:xfrm>
        </p:grpSpPr>
        <p:pic>
          <p:nvPicPr>
            <p:cNvPr id="9" name="图片 8" descr="资源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95" y="224"/>
              <a:ext cx="1654" cy="65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279" y="835"/>
              <a:ext cx="5074" cy="3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spc="-150">
                  <a:ln w="38100">
                    <a:noFill/>
                  </a:ln>
                  <a:solidFill>
                    <a:srgbClr val="D53D2A"/>
                  </a:solidFill>
                  <a:effectLst>
                    <a:outerShdw blurRad="127000" dist="127000" dir="5400000" algn="t" rotWithShape="0">
                      <a:srgbClr val="D53D2A">
                        <a:alpha val="20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050" spc="0" dirty="0">
                  <a:solidFill>
                    <a:srgbClr val="6BBDE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MiSans Light" panose="00000400000000000000" charset="-122"/>
                </a:rPr>
                <a:t>深圳市创想教育科技有限公司</a:t>
              </a:r>
              <a:endParaRPr lang="zh-CN" altLang="en-US" sz="1050" spc="0" dirty="0">
                <a:solidFill>
                  <a:srgbClr val="6BBDE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MiSans Light" panose="00000400000000000000" charset="-122"/>
              </a:endParaRPr>
            </a:p>
          </p:txBody>
        </p:sp>
      </p:grpSp>
      <p:sp>
        <p:nvSpPr>
          <p:cNvPr id="41" name="矩形 40"/>
          <p:cNvSpPr/>
          <p:nvPr>
            <p:custDataLst>
              <p:tags r:id="rId5"/>
            </p:custDataLst>
          </p:nvPr>
        </p:nvSpPr>
        <p:spPr bwMode="auto">
          <a:xfrm>
            <a:off x="130810" y="4558665"/>
            <a:ext cx="350329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 w="3175">
                  <a:solidFill>
                    <a:srgbClr val="5A9DC6"/>
                  </a:soli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CHUANGXIANG</a:t>
            </a:r>
            <a:endParaRPr kumimoji="0" lang="en-US" altLang="zh-CN" sz="3200" b="1" i="0" u="none" strike="noStrike" kern="100" cap="none" spc="0" normalizeH="0" baseline="0" noProof="0" dirty="0">
              <a:ln w="3175">
                <a:solidFill>
                  <a:srgbClr val="5A9DC6"/>
                </a:solidFill>
              </a:ln>
              <a:noFill/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1773505" y="2064547"/>
            <a:ext cx="3230880" cy="101473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kern="100" dirty="0">
                <a:solidFill>
                  <a:srgbClr val="5A9DC6"/>
                </a:solidFill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硬件</a:t>
            </a:r>
            <a:r>
              <a:rPr lang="zh-CN" altLang="en-US" sz="6000" kern="100" dirty="0">
                <a:solidFill>
                  <a:srgbClr val="5A9DC6"/>
                </a:solidFill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部分</a:t>
            </a:r>
            <a:endParaRPr lang="zh-CN" altLang="en-US" sz="6000" kern="100" dirty="0">
              <a:solidFill>
                <a:srgbClr val="5A9DC6"/>
              </a:solidFill>
              <a:latin typeface="汉仪大宋简" pitchFamily="49" charset="-122"/>
              <a:ea typeface="汉仪大宋简" pitchFamily="49" charset="-122"/>
              <a:cs typeface="MiSans Light" panose="000004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8858408" y="2411220"/>
            <a:ext cx="69534" cy="419146"/>
            <a:chOff x="6476745" y="1393371"/>
            <a:chExt cx="141769" cy="854575"/>
          </a:xfrm>
        </p:grpSpPr>
        <p:sp>
          <p:nvSpPr>
            <p:cNvPr id="7" name="椭圆 6"/>
            <p:cNvSpPr/>
            <p:nvPr/>
          </p:nvSpPr>
          <p:spPr>
            <a:xfrm>
              <a:off x="6479177" y="1393371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479177" y="1631784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476745" y="1870197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476745" y="2108609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8756306" y="331981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756306" y="369838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756306" y="407695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729948" y="4851112"/>
            <a:ext cx="455874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380725" y="1777337"/>
            <a:ext cx="2081893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spc="-150">
                <a:ln w="38100">
                  <a:noFill/>
                </a:ln>
                <a:solidFill>
                  <a:srgbClr val="D53D2A"/>
                </a:solidFill>
                <a:effectLst>
                  <a:outerShdw blurRad="127000" dist="127000" dir="5400000" algn="t" rotWithShape="0">
                    <a:srgbClr val="D53D2A">
                      <a:alpha val="2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9600" spc="0" dirty="0">
                <a:solidFill>
                  <a:srgbClr val="5A9DC6"/>
                </a:solidFill>
                <a:effectLst/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01</a:t>
            </a:r>
            <a:endParaRPr lang="en-US" altLang="zh-CN" sz="9600" spc="0" dirty="0">
              <a:solidFill>
                <a:srgbClr val="5A9DC6"/>
              </a:solidFill>
              <a:effectLst/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 bwMode="auto">
          <a:xfrm rot="5400000">
            <a:off x="-913411" y="2561464"/>
            <a:ext cx="2284021" cy="3371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00" cap="none" spc="0" normalizeH="0" baseline="0" noProof="0" dirty="0">
                <a:ln>
                  <a:noFill/>
                </a:ln>
                <a:solidFill>
                  <a:srgbClr val="5A9DC6"/>
                </a:solidFill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Understanding   HY-G2</a:t>
            </a: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1187450" y="432435"/>
            <a:ext cx="6222365" cy="8089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defTabSz="914400" fontAlgn="auto">
              <a:lnSpc>
                <a:spcPct val="150000"/>
              </a:lnSpc>
            </a:pP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１、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进入升级模式，一般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关机重启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就好了。</a:t>
            </a:r>
            <a:endParaRPr lang="zh-CN" altLang="en-US" sz="28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  <a:p>
            <a:pPr indent="0" defTabSz="914400" fontAlgn="auto">
              <a:lnSpc>
                <a:spcPct val="150000"/>
              </a:lnSpc>
            </a:pPr>
            <a:endParaRPr lang="zh-CN" altLang="en-US" sz="28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8" name="图片 7" descr="图层 2"/>
          <p:cNvPicPr>
            <a:picLocks noChangeAspect="1"/>
          </p:cNvPicPr>
          <p:nvPr/>
        </p:nvPicPr>
        <p:blipFill>
          <a:blip r:embed="rId1"/>
          <a:srcRect t="12728" r="119" b="23568"/>
          <a:stretch>
            <a:fillRect/>
          </a:stretch>
        </p:blipFill>
        <p:spPr>
          <a:xfrm>
            <a:off x="2709545" y="1435735"/>
            <a:ext cx="3720465" cy="3276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620395" y="255270"/>
            <a:ext cx="7449820" cy="13462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defTabSz="914400" fontAlgn="auto">
              <a:lnSpc>
                <a:spcPct val="150000"/>
              </a:lnSpc>
            </a:pP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　　２、重启如果还是显示升级模式，则需要连接编队软件，选择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对应的固件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，进行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升级。</a:t>
            </a:r>
            <a:endParaRPr lang="zh-CN" altLang="en-US" sz="24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  <a:p>
            <a:pPr indent="0" defTabSz="914400" fontAlgn="auto">
              <a:lnSpc>
                <a:spcPct val="150000"/>
              </a:lnSpc>
            </a:pPr>
            <a:endParaRPr lang="zh-CN" altLang="en-US" sz="24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00" y="1551305"/>
            <a:ext cx="5731510" cy="3488690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749935" y="283845"/>
            <a:ext cx="7320280" cy="12109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defTabSz="914400" fontAlgn="auto">
              <a:lnSpc>
                <a:spcPct val="150000"/>
              </a:lnSpc>
            </a:pP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　　３、刷完如果还是显示升级模式，这时候就要刷一下</a:t>
            </a:r>
            <a:r>
              <a:rPr lang="en-US" altLang="zh-CN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2.0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的</a:t>
            </a:r>
            <a:r>
              <a:rPr lang="en-US" altLang="zh-CN" sz="24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IAP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固件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。</a:t>
            </a:r>
            <a:endParaRPr lang="zh-CN" altLang="en-US" sz="24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1170" y="1494790"/>
            <a:ext cx="5825490" cy="3545840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736600" y="1416685"/>
            <a:ext cx="7900035" cy="2303780"/>
          </a:xfrm>
          <a:prstGeom prst="rect">
            <a:avLst/>
          </a:prstGeom>
        </p:spPr>
        <p:txBody>
          <a:bodyPr wrap="square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zh-CN" altLang="en-US" sz="36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注意：</a:t>
            </a:r>
            <a:endParaRPr lang="zh-CN" altLang="en-US" sz="3600" b="1" dirty="0">
              <a:ln w="19050">
                <a:noFill/>
              </a:ln>
              <a:solidFill>
                <a:srgbClr val="FF0000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  <a:p>
            <a:pPr indent="0" defTabSz="914400" fontAlgn="auto">
              <a:lnSpc>
                <a:spcPct val="150000"/>
              </a:lnSpc>
            </a:pPr>
            <a:r>
              <a:rPr lang="zh-CN" altLang="en-US" sz="36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　　　开机只需要短按</a:t>
            </a:r>
            <a:r>
              <a:rPr lang="en-US" altLang="zh-CN" sz="36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2 </a:t>
            </a:r>
            <a:r>
              <a:rPr lang="zh-CN" altLang="en-US" sz="36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秒左右就好</a:t>
            </a:r>
            <a:endParaRPr lang="zh-CN" altLang="en-US" sz="3600" b="1" dirty="0">
              <a:ln w="19050">
                <a:noFill/>
              </a:ln>
              <a:solidFill>
                <a:srgbClr val="FF0000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  <a:p>
            <a:pPr indent="0" defTabSz="914400" fontAlgn="auto">
              <a:lnSpc>
                <a:spcPct val="150000"/>
              </a:lnSpc>
            </a:pPr>
            <a:endParaRPr lang="zh-CN" altLang="en-US" sz="3600" b="1" dirty="0">
              <a:ln w="19050">
                <a:noFill/>
              </a:ln>
              <a:solidFill>
                <a:srgbClr val="FF0000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1440815" y="1951990"/>
            <a:ext cx="6505575" cy="8305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defTabSz="914400" fontAlgn="auto">
              <a:lnSpc>
                <a:spcPct val="150000"/>
              </a:lnSpc>
            </a:pP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　　</a:t>
            </a:r>
            <a:r>
              <a:rPr lang="zh-CN" altLang="en-US" sz="36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遥控器升级黑屏开不了机</a:t>
            </a:r>
            <a:endParaRPr lang="zh-CN" altLang="en-US" sz="36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l="19686" t="1033" r="24535"/>
          <a:stretch>
            <a:fillRect/>
          </a:stretch>
        </p:blipFill>
        <p:spPr>
          <a:xfrm rot="4860000">
            <a:off x="3011805" y="2098040"/>
            <a:ext cx="817245" cy="2772410"/>
          </a:xfrm>
          <a:prstGeom prst="rect">
            <a:avLst/>
          </a:prstGeom>
        </p:spPr>
      </p:pic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734695" y="259715"/>
            <a:ext cx="7259320" cy="14103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defTabSz="914400" fontAlgn="auto">
              <a:lnSpc>
                <a:spcPct val="150000"/>
              </a:lnSpc>
            </a:pPr>
            <a:r>
              <a:rPr lang="en-US" altLang="zh-CN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  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１、打开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下载器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专用软件，用数据线连接遥控器选择</a:t>
            </a:r>
            <a:r>
              <a:rPr lang="en-US" altLang="zh-CN" sz="24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hex</a:t>
            </a:r>
            <a:r>
              <a:rPr lang="zh-CN" altLang="en-US" sz="24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后缀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的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固件进行升级。</a:t>
            </a:r>
            <a:endParaRPr lang="zh-CN" altLang="en-US" sz="28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  <a:p>
            <a:pPr indent="0" defTabSz="914400" fontAlgn="auto">
              <a:lnSpc>
                <a:spcPct val="150000"/>
              </a:lnSpc>
            </a:pPr>
            <a:endParaRPr lang="zh-CN" altLang="en-US" sz="28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868170"/>
            <a:ext cx="3594735" cy="2820035"/>
          </a:xfrm>
          <a:prstGeom prst="rect">
            <a:avLst/>
          </a:prstGeom>
        </p:spPr>
      </p:pic>
      <p:pic>
        <p:nvPicPr>
          <p:cNvPr id="11" name="图片 10" descr="微信图片_20240819110531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" y="2096135"/>
            <a:ext cx="1959610" cy="236347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 flipH="1">
            <a:off x="1797050" y="3622040"/>
            <a:ext cx="1250315" cy="400050"/>
          </a:xfrm>
          <a:prstGeom prst="straightConnector1">
            <a:avLst/>
          </a:prstGeom>
          <a:ln w="63500" cmpd="sng">
            <a:solidFill>
              <a:srgbClr val="FF0000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77" name="图片 76" descr="资源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9D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6844937" y="4659384"/>
            <a:ext cx="2081893" cy="3067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50" spc="0">
                <a:ln w="38100">
                  <a:noFill/>
                </a:ln>
                <a:solidFill>
                  <a:srgbClr val="5A9DC6"/>
                </a:solidFill>
                <a:effectLst/>
                <a:latin typeface="+mj-lt"/>
                <a:ea typeface="+mj-ea"/>
              </a:defRPr>
            </a:lvl1pPr>
          </a:lstStyle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www.szcxjy.cn</a:t>
            </a:r>
            <a:endParaRPr lang="en-US" altLang="zh-CN" sz="1400" dirty="0"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7165" y="142240"/>
            <a:ext cx="3221990" cy="640715"/>
            <a:chOff x="279" y="224"/>
            <a:chExt cx="5074" cy="1009"/>
          </a:xfrm>
        </p:grpSpPr>
        <p:pic>
          <p:nvPicPr>
            <p:cNvPr id="9" name="图片 8" descr="资源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95" y="224"/>
              <a:ext cx="1654" cy="65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279" y="835"/>
              <a:ext cx="5074" cy="3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spc="-150">
                  <a:ln w="38100">
                    <a:noFill/>
                  </a:ln>
                  <a:solidFill>
                    <a:srgbClr val="D53D2A"/>
                  </a:solidFill>
                  <a:effectLst>
                    <a:outerShdw blurRad="127000" dist="127000" dir="5400000" algn="t" rotWithShape="0">
                      <a:srgbClr val="D53D2A">
                        <a:alpha val="20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050" spc="0" dirty="0">
                  <a:solidFill>
                    <a:srgbClr val="6BBDE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MiSans Light" panose="00000400000000000000" charset="-122"/>
                </a:rPr>
                <a:t>深圳市创想教育科技有限公司</a:t>
              </a:r>
              <a:endParaRPr lang="zh-CN" altLang="en-US" sz="1050" spc="0" dirty="0">
                <a:solidFill>
                  <a:srgbClr val="6BBDE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MiSans Light" panose="00000400000000000000" charset="-122"/>
              </a:endParaRPr>
            </a:p>
          </p:txBody>
        </p:sp>
      </p:grpSp>
      <p:sp>
        <p:nvSpPr>
          <p:cNvPr id="41" name="矩形 40"/>
          <p:cNvSpPr/>
          <p:nvPr>
            <p:custDataLst>
              <p:tags r:id="rId5"/>
            </p:custDataLst>
          </p:nvPr>
        </p:nvSpPr>
        <p:spPr bwMode="auto">
          <a:xfrm>
            <a:off x="130810" y="4558665"/>
            <a:ext cx="350329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 w="3175">
                  <a:solidFill>
                    <a:srgbClr val="5A9DC6"/>
                  </a:soli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CHUANGXIANG</a:t>
            </a:r>
            <a:endParaRPr kumimoji="0" lang="en-US" altLang="zh-CN" sz="3200" b="1" i="0" u="none" strike="noStrike" kern="100" cap="none" spc="0" normalizeH="0" baseline="0" noProof="0" dirty="0">
              <a:ln w="3175">
                <a:solidFill>
                  <a:srgbClr val="5A9DC6"/>
                </a:solidFill>
              </a:ln>
              <a:noFill/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3604210" y="1850552"/>
            <a:ext cx="3230880" cy="101473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kern="100" dirty="0">
                <a:solidFill>
                  <a:srgbClr val="5A9DC6"/>
                </a:solidFill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组别</a:t>
            </a:r>
            <a:r>
              <a:rPr lang="zh-CN" altLang="en-US" sz="6000" kern="100" dirty="0">
                <a:solidFill>
                  <a:srgbClr val="5A9DC6"/>
                </a:solidFill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设置</a:t>
            </a:r>
            <a:endParaRPr lang="zh-CN" altLang="en-US" sz="6000" kern="100" dirty="0">
              <a:solidFill>
                <a:srgbClr val="5A9DC6"/>
              </a:solidFill>
              <a:latin typeface="汉仪大宋简" pitchFamily="49" charset="-122"/>
              <a:ea typeface="汉仪大宋简" pitchFamily="49" charset="-122"/>
              <a:cs typeface="MiSans Light" panose="000004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8858408" y="2411220"/>
            <a:ext cx="69534" cy="419146"/>
            <a:chOff x="6476745" y="1393371"/>
            <a:chExt cx="141769" cy="854575"/>
          </a:xfrm>
        </p:grpSpPr>
        <p:sp>
          <p:nvSpPr>
            <p:cNvPr id="7" name="椭圆 6"/>
            <p:cNvSpPr/>
            <p:nvPr/>
          </p:nvSpPr>
          <p:spPr>
            <a:xfrm>
              <a:off x="6479177" y="1393371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479177" y="1631784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476745" y="1870197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476745" y="2108609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8756306" y="331981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756306" y="369838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756306" y="407695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729948" y="4851112"/>
            <a:ext cx="455874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948300" y="1588107"/>
            <a:ext cx="2081893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spc="-150">
                <a:ln w="38100">
                  <a:noFill/>
                </a:ln>
                <a:solidFill>
                  <a:srgbClr val="D53D2A"/>
                </a:solidFill>
                <a:effectLst>
                  <a:outerShdw blurRad="127000" dist="127000" dir="5400000" algn="t" rotWithShape="0">
                    <a:srgbClr val="D53D2A">
                      <a:alpha val="2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9600" spc="0" dirty="0">
                <a:solidFill>
                  <a:srgbClr val="5A9DC6"/>
                </a:solidFill>
                <a:effectLst/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00</a:t>
            </a:r>
            <a:endParaRPr lang="en-US" altLang="zh-CN" sz="9600" spc="0" dirty="0">
              <a:solidFill>
                <a:srgbClr val="5A9DC6"/>
              </a:solidFill>
              <a:effectLst/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 bwMode="auto">
          <a:xfrm rot="5400000">
            <a:off x="-913411" y="2561464"/>
            <a:ext cx="2284021" cy="3371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00" cap="none" spc="0" normalizeH="0" baseline="0" noProof="0" dirty="0">
                <a:ln>
                  <a:noFill/>
                </a:ln>
                <a:solidFill>
                  <a:srgbClr val="5A9DC6"/>
                </a:solidFill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Understanding   HY-G2</a:t>
            </a: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1187450" y="432435"/>
            <a:ext cx="6597650" cy="13379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defTabSz="914400" fontAlgn="auto">
              <a:lnSpc>
                <a:spcPct val="150000"/>
              </a:lnSpc>
            </a:pPr>
            <a:r>
              <a:rPr lang="en-US" altLang="zh-CN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  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2、打开编队软件，选择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最新的固件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，点击进行升级即可。</a:t>
            </a:r>
            <a:endParaRPr lang="zh-CN" altLang="en-US" sz="24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  <a:p>
            <a:pPr indent="0" defTabSz="914400" fontAlgn="auto">
              <a:lnSpc>
                <a:spcPct val="150000"/>
              </a:lnSpc>
            </a:pPr>
            <a:endParaRPr lang="zh-CN" altLang="en-US" sz="24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930" y="1770380"/>
            <a:ext cx="5156835" cy="3135630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749300" y="1385570"/>
            <a:ext cx="7502525" cy="2152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defTabSz="914400" fontAlgn="auto">
              <a:lnSpc>
                <a:spcPct val="150000"/>
              </a:lnSpc>
            </a:pP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　　有些飞机，飞行时有时编队软件显示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信号弱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，遥控器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信号值显示不稳定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，飞机就失控了</a:t>
            </a:r>
            <a:endParaRPr lang="zh-CN" altLang="en-US" sz="32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660400" y="46355"/>
            <a:ext cx="7635240" cy="15417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defTabSz="914400" fontAlgn="auto">
              <a:lnSpc>
                <a:spcPct val="150000"/>
              </a:lnSpc>
            </a:pP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　</a:t>
            </a:r>
            <a:r>
              <a:rPr lang="zh-CN" altLang="en-US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　１、连接遥控器，</a:t>
            </a:r>
            <a:r>
              <a:rPr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切换到“</a:t>
            </a:r>
            <a:r>
              <a:rPr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波形显示</a:t>
            </a:r>
            <a:r>
              <a:rPr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”界面，勾选“</a:t>
            </a:r>
            <a:r>
              <a:rPr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频谱仪</a:t>
            </a:r>
            <a:r>
              <a:rPr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”然后点击“</a:t>
            </a:r>
            <a:r>
              <a:rPr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开始显示</a:t>
            </a:r>
            <a:r>
              <a:rPr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”，出现干扰波形图之后点击“</a:t>
            </a:r>
            <a:r>
              <a:rPr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停止显示</a:t>
            </a:r>
            <a:r>
              <a:rPr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”，然后用鼠标移动到一个波谷的位置，点击鼠标右键，</a:t>
            </a:r>
            <a:r>
              <a:rPr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X 的值就是当前干扰最小的信道</a:t>
            </a:r>
            <a:r>
              <a:rPr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。</a:t>
            </a:r>
            <a:endParaRPr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0400" y="1645920"/>
            <a:ext cx="5420995" cy="3299460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814070" y="2028825"/>
            <a:ext cx="7583170" cy="18383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defTabSz="914400" fontAlgn="auto">
              <a:lnSpc>
                <a:spcPct val="150000"/>
              </a:lnSpc>
            </a:pPr>
            <a:r>
              <a:rPr lang="en-US" altLang="zh-CN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  </a:t>
            </a:r>
            <a:r>
              <a:rPr lang="zh-CN" altLang="en-US" sz="20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45度角</a:t>
            </a:r>
            <a:r>
              <a:rPr lang="zh-CN" alt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：在没有明显障碍物的环境中，45度角可以提供</a:t>
            </a:r>
            <a:r>
              <a:rPr lang="zh-CN" altLang="en-US" sz="20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较好的信号覆盖</a:t>
            </a:r>
            <a:r>
              <a:rPr lang="zh-CN" alt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。</a:t>
            </a:r>
            <a:endParaRPr lang="zh-CN" altLang="en-US" sz="24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  <a:p>
            <a:pPr indent="0" defTabSz="914400" fontAlgn="auto">
              <a:lnSpc>
                <a:spcPct val="150000"/>
              </a:lnSpc>
            </a:pPr>
            <a:r>
              <a:rPr lang="en-US" altLang="zh-CN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  </a:t>
            </a:r>
            <a:r>
              <a:rPr lang="zh-CN" altLang="en-US" sz="20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90度角</a:t>
            </a:r>
            <a:r>
              <a:rPr lang="zh-CN" alt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：在某些情况下，垂直天线可以提供</a:t>
            </a:r>
            <a:r>
              <a:rPr lang="zh-CN" altLang="en-US" sz="20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更好的信号穿透能力</a:t>
            </a:r>
            <a:r>
              <a:rPr lang="zh-CN" alt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，尤其是在有较多障碍物的环境中。</a:t>
            </a:r>
            <a:endParaRPr lang="zh-CN" altLang="en-US" sz="20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8660" y="906780"/>
            <a:ext cx="7517130" cy="6991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２、遥控器天线的正确使用方式：</a:t>
            </a:r>
            <a:r>
              <a:rPr lang="en-US" altLang="zh-CN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45</a:t>
            </a:r>
            <a:r>
              <a:rPr lang="zh-CN" altLang="en-US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度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和</a:t>
            </a:r>
            <a:r>
              <a:rPr lang="en-US" altLang="zh-CN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90</a:t>
            </a:r>
            <a:r>
              <a:rPr lang="zh-CN" altLang="en-US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度</a:t>
            </a:r>
            <a:endParaRPr lang="zh-CN" altLang="en-US" sz="2800" b="1" dirty="0">
              <a:ln w="19050">
                <a:noFill/>
              </a:ln>
              <a:solidFill>
                <a:srgbClr val="FF0000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15365" y="1736090"/>
            <a:ext cx="7120890" cy="13766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en-US" altLang="zh-CN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  3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、检查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遥控器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跟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无人机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的天线的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天线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是否有</a:t>
            </a:r>
            <a:r>
              <a:rPr lang="zh-CN" altLang="en-US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损坏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。</a:t>
            </a:r>
            <a:endParaRPr lang="zh-CN" altLang="en-US" sz="28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1111250" y="1658620"/>
            <a:ext cx="6920865" cy="15500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defTabSz="914400" fontAlgn="auto">
              <a:lnSpc>
                <a:spcPct val="150000"/>
              </a:lnSpc>
            </a:pPr>
            <a:r>
              <a:rPr lang="en-US" altLang="zh-CN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  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有的电池刚开始显示充满电，4.1伏，一圈没飞完，就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电压低警报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。</a:t>
            </a:r>
            <a:endParaRPr lang="zh-CN" altLang="en-US" sz="32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72515" y="1593215"/>
            <a:ext cx="7242175" cy="16497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en-US" altLang="zh-CN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  1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、电池是否满电，满电</a:t>
            </a:r>
            <a:r>
              <a:rPr lang="en-US" altLang="zh-CN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4.2V</a:t>
            </a:r>
            <a:r>
              <a:rPr lang="en-US" altLang="zh-CN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,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充电器亮蓝灯再使用，否则存在虚电情况。</a:t>
            </a:r>
            <a:endParaRPr lang="en-US" altLang="zh-CN" sz="28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727075" y="1176655"/>
            <a:ext cx="7899400" cy="25463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en-US" altLang="zh-CN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</a:t>
            </a:r>
            <a:r>
              <a:rPr lang="en-US" altLang="zh-CN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2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、避免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过充过放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，当飞机提示电压低时，应当尽快降落并更换电池；避免满电状态下长时间存放；如果需要长时间存放电池，需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给电池放电，把电压放到 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3.8V </a:t>
            </a:r>
            <a:r>
              <a:rPr lang="zh-CN" altLang="en-US" sz="24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左右即可长时间存放。</a:t>
            </a:r>
            <a:endParaRPr lang="zh-CN" altLang="en-US" sz="24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15365" y="565785"/>
            <a:ext cx="7241540" cy="15138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en-US" altLang="zh-CN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  3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、桨叶是否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变形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，判断方法是从侧面观察各个桨叶，和正常的桨叶进行对比。</a:t>
            </a:r>
            <a:endParaRPr sz="2800" dirty="0">
              <a:ln w="19050">
                <a:noFill/>
              </a:ln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2129790"/>
            <a:ext cx="6492240" cy="2705100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821055" y="1593215"/>
            <a:ext cx="7242175" cy="16497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en-US" altLang="zh-CN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  4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、无人机是否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超重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，飞机最大起飞重量为</a:t>
            </a:r>
            <a:r>
              <a:rPr lang="zh-CN" altLang="en-US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125克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。如果太重，会加速电池电量的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消耗。</a:t>
            </a:r>
            <a:endParaRPr lang="zh-CN" altLang="en-US" sz="28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1050290" y="744220"/>
          <a:ext cx="7253605" cy="29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2365"/>
                <a:gridCol w="1728470"/>
                <a:gridCol w="1660525"/>
                <a:gridCol w="1452245"/>
              </a:tblGrid>
              <a:tr h="776605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/>
                        <a:t>项目</a:t>
                      </a:r>
                      <a:endParaRPr lang="zh-CN" altLang="en-US" sz="2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/>
                        <a:t>小学组</a:t>
                      </a:r>
                      <a:endParaRPr lang="zh-CN" altLang="en-US" sz="240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/>
                        <a:t>初中组</a:t>
                      </a:r>
                      <a:endParaRPr lang="zh-CN" altLang="en-US" sz="240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/>
                        <a:t>高中组</a:t>
                      </a:r>
                      <a:endParaRPr lang="zh-CN" altLang="en-US" sz="2400"/>
                    </a:p>
                  </a:txBody>
                  <a:tcPr marL="68580" marR="68580" marT="34290" marB="34290"/>
                </a:tc>
              </a:tr>
              <a:tr h="688340"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2400" dirty="0"/>
                        <a:t>组别</a:t>
                      </a:r>
                      <a:endParaRPr lang="zh-CN" altLang="en-US" sz="2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zh-CN" sz="2400"/>
                        <a:t>√</a:t>
                      </a:r>
                      <a:endParaRPr lang="en-US" altLang="zh-CN" sz="240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 √</a:t>
                      </a:r>
                      <a:endParaRPr lang="zh-CN" altLang="en-US" sz="240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√</a:t>
                      </a:r>
                      <a:endParaRPr lang="zh-CN" altLang="en-US" sz="2400"/>
                    </a:p>
                  </a:txBody>
                  <a:tcPr marL="68580" marR="68580" marT="34290" marB="34290"/>
                </a:tc>
              </a:tr>
              <a:tr h="730885"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2400" dirty="0"/>
                        <a:t>设备</a:t>
                      </a:r>
                      <a:endParaRPr lang="zh-CN" altLang="en-US" sz="2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sym typeface="+mn-ea"/>
                        </a:rPr>
                        <a:t>2 </a:t>
                      </a:r>
                      <a:r>
                        <a:rPr lang="en-US" altLang="zh-CN" sz="2400">
                          <a:sym typeface="+mn-ea"/>
                        </a:rPr>
                        <a:t>+ 1</a:t>
                      </a:r>
                      <a:endParaRPr lang="en-US" altLang="zh-CN" sz="240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sym typeface="+mn-ea"/>
                        </a:rPr>
                        <a:t>2 </a:t>
                      </a:r>
                      <a:r>
                        <a:rPr lang="en-US" altLang="zh-CN" sz="2400">
                          <a:sym typeface="+mn-ea"/>
                        </a:rPr>
                        <a:t>+ 1</a:t>
                      </a:r>
                      <a:endParaRPr lang="zh-CN" altLang="en-US" sz="240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zh-CN" sz="2400" b="1">
                          <a:solidFill>
                            <a:srgbClr val="FF0000"/>
                          </a:solidFill>
                          <a:sym typeface="+mn-ea"/>
                        </a:rPr>
                        <a:t>2 </a:t>
                      </a:r>
                      <a:r>
                        <a:rPr lang="en-US" altLang="zh-CN" sz="2400">
                          <a:sym typeface="+mn-ea"/>
                        </a:rPr>
                        <a:t>+ 1</a:t>
                      </a:r>
                      <a:endParaRPr lang="zh-CN" altLang="en-US" sz="2400"/>
                    </a:p>
                  </a:txBody>
                  <a:tcPr marL="68580" marR="68580" marT="34290" marB="34290"/>
                </a:tc>
              </a:tr>
              <a:tr h="745490"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2400" dirty="0"/>
                        <a:t>人数</a:t>
                      </a:r>
                      <a:endParaRPr lang="zh-CN" altLang="en-US" sz="2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zh-CN" sz="2400"/>
                        <a:t>2</a:t>
                      </a:r>
                      <a:endParaRPr lang="en-US" altLang="zh-CN" sz="240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zh-CN" sz="2400"/>
                        <a:t>2</a:t>
                      </a:r>
                      <a:endParaRPr lang="en-US" altLang="zh-CN" sz="2400"/>
                    </a:p>
                  </a:txBody>
                  <a:tcPr marL="68580" marR="68580" marT="34290" marB="34290"/>
                </a:tc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en-US" altLang="zh-CN" sz="2400"/>
                        <a:t>2</a:t>
                      </a:r>
                      <a:endParaRPr lang="en-US" altLang="zh-CN" sz="240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50290" y="4110990"/>
            <a:ext cx="5390515" cy="4140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注意：</a:t>
            </a:r>
            <a:r>
              <a:rPr lang="zh-CN" altLang="en-US" sz="24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每队只能报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名指</a:t>
            </a:r>
            <a:r>
              <a:rPr lang="zh-CN" altLang="en-US" sz="2400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导老师。</a:t>
            </a:r>
            <a:endParaRPr lang="zh-CN" altLang="en-US" sz="2400" dirty="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72515" y="1593215"/>
            <a:ext cx="7242175" cy="16497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en-US" altLang="zh-CN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  5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、电机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磨损老化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严重，会影响电池续航</a:t>
            </a:r>
            <a:r>
              <a:rPr lang="zh-CN" altLang="en-US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能力。</a:t>
            </a:r>
            <a:endParaRPr lang="zh-CN" altLang="en-US" sz="28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9D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6844937" y="4659384"/>
            <a:ext cx="2081893" cy="3067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50" spc="0">
                <a:ln w="38100">
                  <a:noFill/>
                </a:ln>
                <a:solidFill>
                  <a:srgbClr val="5A9DC6"/>
                </a:solidFill>
                <a:effectLst/>
                <a:latin typeface="+mj-lt"/>
                <a:ea typeface="+mj-ea"/>
              </a:defRPr>
            </a:lvl1pPr>
          </a:lstStyle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www.szcxjy.cn</a:t>
            </a:r>
            <a:endParaRPr lang="en-US" altLang="zh-CN" sz="1400" dirty="0"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7165" y="142240"/>
            <a:ext cx="3221990" cy="640715"/>
            <a:chOff x="279" y="224"/>
            <a:chExt cx="5074" cy="1009"/>
          </a:xfrm>
        </p:grpSpPr>
        <p:pic>
          <p:nvPicPr>
            <p:cNvPr id="9" name="图片 8" descr="资源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95" y="224"/>
              <a:ext cx="1654" cy="65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279" y="835"/>
              <a:ext cx="5074" cy="3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spc="-150">
                  <a:ln w="38100">
                    <a:noFill/>
                  </a:ln>
                  <a:solidFill>
                    <a:srgbClr val="D53D2A"/>
                  </a:solidFill>
                  <a:effectLst>
                    <a:outerShdw blurRad="127000" dist="127000" dir="5400000" algn="t" rotWithShape="0">
                      <a:srgbClr val="D53D2A">
                        <a:alpha val="20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050" spc="0" dirty="0">
                  <a:solidFill>
                    <a:srgbClr val="6BBDE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MiSans Light" panose="00000400000000000000" charset="-122"/>
                </a:rPr>
                <a:t>深圳市创想教育科技有限公司</a:t>
              </a:r>
              <a:endParaRPr lang="zh-CN" altLang="en-US" sz="1050" spc="0" dirty="0">
                <a:solidFill>
                  <a:srgbClr val="6BBDE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MiSans Light" panose="00000400000000000000" charset="-122"/>
              </a:endParaRPr>
            </a:p>
          </p:txBody>
        </p:sp>
      </p:grpSp>
      <p:sp>
        <p:nvSpPr>
          <p:cNvPr id="41" name="矩形 40"/>
          <p:cNvSpPr/>
          <p:nvPr>
            <p:custDataLst>
              <p:tags r:id="rId5"/>
            </p:custDataLst>
          </p:nvPr>
        </p:nvSpPr>
        <p:spPr bwMode="auto">
          <a:xfrm>
            <a:off x="130810" y="4558665"/>
            <a:ext cx="350329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 w="3175">
                  <a:solidFill>
                    <a:srgbClr val="5A9DC6"/>
                  </a:soli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CHUANGXIANG</a:t>
            </a:r>
            <a:endParaRPr kumimoji="0" lang="en-US" altLang="zh-CN" sz="3200" b="1" i="0" u="none" strike="noStrike" kern="100" cap="none" spc="0" normalizeH="0" baseline="0" noProof="0" dirty="0">
              <a:ln w="3175">
                <a:solidFill>
                  <a:srgbClr val="5A9DC6"/>
                </a:solidFill>
              </a:ln>
              <a:noFill/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1518285" y="2104390"/>
            <a:ext cx="3435350" cy="915035"/>
          </a:xfrm>
          <a:prstGeom prst="rect">
            <a:avLst/>
          </a:prstGeom>
          <a:ln>
            <a:noFill/>
          </a:ln>
        </p:spPr>
        <p:txBody>
          <a:bodyPr wrap="none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5400" kern="100" dirty="0">
                <a:solidFill>
                  <a:srgbClr val="5A9DC6"/>
                </a:solidFill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软件部分</a:t>
            </a:r>
            <a:endParaRPr lang="zh-CN" sz="5400" kern="100" dirty="0">
              <a:solidFill>
                <a:srgbClr val="5A9DC6"/>
              </a:solidFill>
              <a:latin typeface="汉仪大宋简" pitchFamily="49" charset="-122"/>
              <a:ea typeface="汉仪大宋简" pitchFamily="49" charset="-122"/>
              <a:cs typeface="MiSans Light" panose="000004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8858408" y="2411220"/>
            <a:ext cx="69534" cy="419146"/>
            <a:chOff x="6476745" y="1393371"/>
            <a:chExt cx="141769" cy="854575"/>
          </a:xfrm>
        </p:grpSpPr>
        <p:sp>
          <p:nvSpPr>
            <p:cNvPr id="7" name="椭圆 6"/>
            <p:cNvSpPr/>
            <p:nvPr/>
          </p:nvSpPr>
          <p:spPr>
            <a:xfrm>
              <a:off x="6479177" y="1393371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479177" y="1631784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476745" y="1870197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476745" y="2108609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8756306" y="331981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756306" y="369838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756306" y="407695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729948" y="4851112"/>
            <a:ext cx="455874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380725" y="1682722"/>
            <a:ext cx="2081893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spc="-150">
                <a:ln w="38100">
                  <a:noFill/>
                </a:ln>
                <a:solidFill>
                  <a:srgbClr val="D53D2A"/>
                </a:solidFill>
                <a:effectLst>
                  <a:outerShdw blurRad="127000" dist="127000" dir="5400000" algn="t" rotWithShape="0">
                    <a:srgbClr val="D53D2A">
                      <a:alpha val="2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9600" spc="0" dirty="0">
                <a:solidFill>
                  <a:srgbClr val="5A9DC6"/>
                </a:solidFill>
                <a:effectLst/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02</a:t>
            </a:r>
            <a:endParaRPr lang="en-US" altLang="zh-CN" sz="9600" spc="0" dirty="0">
              <a:solidFill>
                <a:srgbClr val="5A9DC6"/>
              </a:solidFill>
              <a:effectLst/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 bwMode="auto">
          <a:xfrm rot="5400000">
            <a:off x="-913411" y="2561464"/>
            <a:ext cx="2284021" cy="3371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00" cap="none" spc="0" normalizeH="0" baseline="0" noProof="0" dirty="0">
                <a:ln>
                  <a:noFill/>
                </a:ln>
                <a:solidFill>
                  <a:srgbClr val="5A9DC6"/>
                </a:solidFill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Understanding   HY-G2</a:t>
            </a: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0960" y="2442210"/>
            <a:ext cx="7075170" cy="78041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187065" y="655955"/>
            <a:ext cx="2912745" cy="843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报错</a:t>
            </a:r>
            <a:r>
              <a:rPr lang="en-US" altLang="zh-CN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解决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方法</a:t>
            </a:r>
            <a:endParaRPr lang="zh-CN" altLang="en-US" sz="32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ea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1097915" y="1278890"/>
            <a:ext cx="6948170" cy="1119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Mind+1.7.2版本用 “python-hellofly-thirdex-V3.6”；</a:t>
            </a:r>
            <a:endParaRPr sz="20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  <a:p>
            <a:pPr indent="0" defTabSz="914400" fontAlgn="auto">
              <a:lnSpc>
                <a:spcPct val="150000"/>
              </a:lnSpc>
            </a:pPr>
            <a:r>
              <a:rPr sz="20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Mind+1.</a:t>
            </a:r>
            <a:r>
              <a:rPr lang="en-US" sz="20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8</a:t>
            </a:r>
            <a:r>
              <a:rPr sz="20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.</a:t>
            </a:r>
            <a:r>
              <a:rPr lang="en-US" sz="20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0</a:t>
            </a:r>
            <a:r>
              <a:rPr sz="20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版本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用 “python-hellofly-thirdex-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lt"/>
              </a:rPr>
              <a:t>V3.8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”。</a:t>
            </a:r>
            <a:endParaRPr sz="20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5365" y="2720340"/>
            <a:ext cx="6904990" cy="1320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    </a:t>
            </a:r>
            <a:r>
              <a:rPr lang="zh-CN" altLang="en-US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建议：</a:t>
            </a:r>
            <a:r>
              <a:rPr lang="en-US" altLang="zh-CN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Mind+</a:t>
            </a:r>
            <a:r>
              <a:rPr lang="zh-CN" altLang="en-US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版本全部升级</a:t>
            </a:r>
            <a:r>
              <a:rPr lang="en-US" altLang="zh-CN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1.8.0</a:t>
            </a:r>
            <a:r>
              <a:rPr lang="zh-CN" altLang="en-US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；后续所有的示例程序都按</a:t>
            </a:r>
            <a:r>
              <a:rPr lang="en-US" altLang="zh-CN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1.8.0</a:t>
            </a:r>
            <a:r>
              <a:rPr lang="zh-CN" altLang="en-US"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  <a:sym typeface="+mn-lt"/>
              </a:rPr>
              <a:t>的发布。</a:t>
            </a:r>
            <a:endParaRPr lang="zh-CN" altLang="en-US" sz="2800" b="1" dirty="0">
              <a:ln w="19050">
                <a:noFill/>
              </a:ln>
              <a:solidFill>
                <a:srgbClr val="FF0000"/>
              </a:solidFill>
              <a:latin typeface="汉仪大宋简" pitchFamily="49" charset="-122"/>
              <a:ea typeface="汉仪大宋简" pitchFamily="49" charset="-122"/>
              <a:sym typeface="+mn-lt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3180715" y="655955"/>
            <a:ext cx="2912745" cy="843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报错</a:t>
            </a:r>
            <a:r>
              <a:rPr lang="en-US" altLang="zh-CN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解决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方法</a:t>
            </a:r>
            <a:endParaRPr lang="zh-CN" altLang="en-US" sz="32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2456815"/>
            <a:ext cx="6836410" cy="539750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179195" y="953770"/>
            <a:ext cx="6784975" cy="16611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   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这是由于没有“</a:t>
            </a:r>
            <a:r>
              <a:rPr sz="20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</a:rPr>
              <a:t>无人机初始化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”积木块导致的；</a:t>
            </a:r>
            <a:endParaRPr sz="20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   </a:t>
            </a:r>
            <a:r>
              <a:rPr sz="20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</a:rPr>
              <a:t>初始化积木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有且只能有一个，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</a:rPr>
              <a:t>必须放在主程序开始之后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，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</a:rPr>
              <a:t>不能放在自定义积木里面</a:t>
            </a:r>
            <a:r>
              <a:rPr lang="zh-CN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。</a:t>
            </a:r>
            <a:endParaRPr lang="zh-CN" sz="20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140" y="2886710"/>
            <a:ext cx="5634355" cy="1552575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3180715" y="655955"/>
            <a:ext cx="2912745" cy="843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报错</a:t>
            </a:r>
            <a:r>
              <a:rPr lang="en-US" altLang="zh-CN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解决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方法</a:t>
            </a:r>
            <a:endParaRPr lang="zh-CN" altLang="en-US" sz="32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2168525"/>
            <a:ext cx="6430010" cy="1568450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308735" y="1420495"/>
            <a:ext cx="6798945" cy="21850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    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这是由于飞机固件、遥控固件或者视觉文件与 Mind+用户库版本不匹配导致的</a:t>
            </a:r>
            <a:r>
              <a:rPr lang="zh-CN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。</a:t>
            </a:r>
            <a:endParaRPr sz="20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    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下载网盘里面最新版的“配套资料”文件夹，给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</a:rPr>
              <a:t>飞机、遥控器、视觉和 Mind+用户库来一个全套更新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。</a:t>
            </a:r>
            <a:endParaRPr sz="2000" dirty="0">
              <a:ln w="19050">
                <a:noFill/>
              </a:ln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3180715" y="655955"/>
            <a:ext cx="2912745" cy="843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报错</a:t>
            </a:r>
            <a:r>
              <a:rPr lang="en-US" altLang="zh-CN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解决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方法</a:t>
            </a:r>
            <a:endParaRPr lang="zh-CN" altLang="en-US" sz="32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835" y="1849755"/>
            <a:ext cx="6273800" cy="2450465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250950" y="1420495"/>
            <a:ext cx="6905625" cy="21850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    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这通常是由于程序在运行过程中，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</a:rPr>
              <a:t>遥控器因数据线接触不良等原因与电脑断开连接导致的</a:t>
            </a:r>
            <a:r>
              <a:rPr lang="zh-CN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。</a:t>
            </a:r>
            <a:endParaRPr sz="20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    </a:t>
            </a:r>
            <a:r>
              <a:rPr sz="20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</a:rPr>
              <a:t>重启遥控器，重新运行程序</a:t>
            </a:r>
            <a:r>
              <a:rPr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应该就可以解决，程序运行的时候遥控器尽量放在桌子上不要动。</a:t>
            </a:r>
            <a:endParaRPr sz="20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9D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6844937" y="4659384"/>
            <a:ext cx="2081893" cy="3067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50" spc="0">
                <a:ln w="38100">
                  <a:noFill/>
                </a:ln>
                <a:solidFill>
                  <a:srgbClr val="5A9DC6"/>
                </a:solidFill>
                <a:effectLst/>
                <a:latin typeface="+mj-lt"/>
                <a:ea typeface="+mj-ea"/>
              </a:defRPr>
            </a:lvl1pPr>
          </a:lstStyle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www.szcxjy.cn</a:t>
            </a:r>
            <a:endParaRPr lang="en-US" altLang="zh-CN" sz="1400" dirty="0"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7165" y="142240"/>
            <a:ext cx="3221990" cy="640715"/>
            <a:chOff x="279" y="224"/>
            <a:chExt cx="5074" cy="1009"/>
          </a:xfrm>
        </p:grpSpPr>
        <p:pic>
          <p:nvPicPr>
            <p:cNvPr id="9" name="图片 8" descr="资源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95" y="224"/>
              <a:ext cx="1654" cy="65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279" y="835"/>
              <a:ext cx="5074" cy="3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spc="-150">
                  <a:ln w="38100">
                    <a:noFill/>
                  </a:ln>
                  <a:solidFill>
                    <a:srgbClr val="D53D2A"/>
                  </a:solidFill>
                  <a:effectLst>
                    <a:outerShdw blurRad="127000" dist="127000" dir="5400000" algn="t" rotWithShape="0">
                      <a:srgbClr val="D53D2A">
                        <a:alpha val="20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050" spc="0" dirty="0">
                  <a:solidFill>
                    <a:srgbClr val="6BBDE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MiSans Light" panose="00000400000000000000" charset="-122"/>
                </a:rPr>
                <a:t>深圳市创想教育科技有限公司</a:t>
              </a:r>
              <a:endParaRPr lang="zh-CN" altLang="en-US" sz="1050" spc="0" dirty="0">
                <a:solidFill>
                  <a:srgbClr val="6BBDE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MiSans Light" panose="00000400000000000000" charset="-122"/>
              </a:endParaRPr>
            </a:p>
          </p:txBody>
        </p:sp>
      </p:grpSp>
      <p:sp>
        <p:nvSpPr>
          <p:cNvPr id="41" name="矩形 40"/>
          <p:cNvSpPr/>
          <p:nvPr>
            <p:custDataLst>
              <p:tags r:id="rId5"/>
            </p:custDataLst>
          </p:nvPr>
        </p:nvSpPr>
        <p:spPr bwMode="auto">
          <a:xfrm>
            <a:off x="130810" y="4558665"/>
            <a:ext cx="350329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 w="3175">
                  <a:solidFill>
                    <a:srgbClr val="5A9DC6"/>
                  </a:solidFill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CHUANGXIANG</a:t>
            </a:r>
            <a:endParaRPr kumimoji="0" lang="en-US" altLang="zh-CN" sz="3200" b="1" i="0" u="none" strike="noStrike" kern="100" cap="none" spc="0" normalizeH="0" baseline="0" noProof="0" dirty="0">
              <a:ln w="3175">
                <a:solidFill>
                  <a:srgbClr val="5A9DC6"/>
                </a:solidFill>
              </a:ln>
              <a:noFill/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3604210" y="1850552"/>
            <a:ext cx="3230880" cy="101473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kern="100" dirty="0">
                <a:solidFill>
                  <a:srgbClr val="5A9DC6"/>
                </a:solidFill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项目</a:t>
            </a:r>
            <a:r>
              <a:rPr lang="zh-CN" altLang="en-US" sz="6000" kern="100" dirty="0">
                <a:solidFill>
                  <a:srgbClr val="5A9DC6"/>
                </a:solidFill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任务</a:t>
            </a:r>
            <a:endParaRPr lang="zh-CN" altLang="en-US" sz="6000" kern="100" dirty="0">
              <a:solidFill>
                <a:srgbClr val="5A9DC6"/>
              </a:solidFill>
              <a:latin typeface="汉仪大宋简" pitchFamily="49" charset="-122"/>
              <a:ea typeface="汉仪大宋简" pitchFamily="49" charset="-122"/>
              <a:cs typeface="MiSans Light" panose="000004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8858408" y="2411220"/>
            <a:ext cx="69534" cy="419146"/>
            <a:chOff x="6476745" y="1393371"/>
            <a:chExt cx="141769" cy="854575"/>
          </a:xfrm>
        </p:grpSpPr>
        <p:sp>
          <p:nvSpPr>
            <p:cNvPr id="7" name="椭圆 6"/>
            <p:cNvSpPr/>
            <p:nvPr/>
          </p:nvSpPr>
          <p:spPr>
            <a:xfrm>
              <a:off x="6479177" y="1393371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479177" y="1631784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476745" y="1870197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476745" y="2108609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8756306" y="331981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756306" y="369838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8756306" y="407695"/>
            <a:ext cx="136869" cy="0"/>
          </a:xfrm>
          <a:prstGeom prst="line">
            <a:avLst/>
          </a:prstGeom>
          <a:ln w="19050">
            <a:solidFill>
              <a:srgbClr val="5A9D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729948" y="4851112"/>
            <a:ext cx="455874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948300" y="1588107"/>
            <a:ext cx="2081893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spc="-150">
                <a:ln w="38100">
                  <a:noFill/>
                </a:ln>
                <a:solidFill>
                  <a:srgbClr val="D53D2A"/>
                </a:solidFill>
                <a:effectLst>
                  <a:outerShdw blurRad="127000" dist="127000" dir="5400000" algn="t" rotWithShape="0">
                    <a:srgbClr val="D53D2A">
                      <a:alpha val="2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9600" spc="0" dirty="0">
                <a:solidFill>
                  <a:srgbClr val="5A9DC6"/>
                </a:solidFill>
                <a:effectLst/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00</a:t>
            </a:r>
            <a:endParaRPr lang="en-US" altLang="zh-CN" sz="9600" spc="0" dirty="0">
              <a:solidFill>
                <a:srgbClr val="5A9DC6"/>
              </a:solidFill>
              <a:effectLst/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 bwMode="auto">
          <a:xfrm rot="5400000">
            <a:off x="-913411" y="2561464"/>
            <a:ext cx="2284021" cy="3371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00" cap="none" spc="0" normalizeH="0" baseline="0" noProof="0" dirty="0">
                <a:ln>
                  <a:noFill/>
                </a:ln>
                <a:solidFill>
                  <a:srgbClr val="5A9DC6"/>
                </a:solidFill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Understanding   HY-G2</a:t>
            </a: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3180715" y="655955"/>
            <a:ext cx="2912745" cy="843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报错</a:t>
            </a:r>
            <a:r>
              <a:rPr lang="en-US" altLang="zh-CN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解决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方法</a:t>
            </a:r>
            <a:endParaRPr lang="zh-CN" altLang="en-US" sz="32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1410" y="1818005"/>
            <a:ext cx="6901815" cy="1791335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590550" y="470535"/>
            <a:ext cx="7337425" cy="12153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</a:pPr>
            <a:r>
              <a:rPr lang="en-US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    </a:t>
            </a:r>
            <a:r>
              <a:rPr lang="zh-CN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遇到报错，查看</a:t>
            </a:r>
            <a:r>
              <a:rPr lang="zh-CN" sz="20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</a:rPr>
              <a:t>右下角数据栏</a:t>
            </a:r>
            <a:r>
              <a:rPr lang="zh-CN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，找到哪里有问题，根据问题排查</a:t>
            </a:r>
            <a:r>
              <a:rPr lang="zh-CN" sz="20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程序。</a:t>
            </a:r>
            <a:endParaRPr lang="zh-CN" sz="2000" dirty="0">
              <a:ln w="19050">
                <a:noFill/>
              </a:ln>
              <a:solidFill>
                <a:schemeClr val="accent1"/>
              </a:solidFill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9690" y="1115695"/>
            <a:ext cx="3592830" cy="3789680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52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5687417" y="4174679"/>
            <a:ext cx="247858" cy="245174"/>
            <a:chOff x="2048" y="797"/>
            <a:chExt cx="1662" cy="1644"/>
          </a:xfrm>
          <a:solidFill>
            <a:schemeClr val="bg1"/>
          </a:solidFill>
        </p:grpSpPr>
        <p:sp>
          <p:nvSpPr>
            <p:cNvPr id="23" name="Freeform 53"/>
            <p:cNvSpPr>
              <a:spLocks noEditPoints="1"/>
            </p:cNvSpPr>
            <p:nvPr/>
          </p:nvSpPr>
          <p:spPr bwMode="auto">
            <a:xfrm>
              <a:off x="2048" y="797"/>
              <a:ext cx="1257" cy="1256"/>
            </a:xfrm>
            <a:custGeom>
              <a:avLst/>
              <a:gdLst>
                <a:gd name="T0" fmla="*/ 264 w 528"/>
                <a:gd name="T1" fmla="*/ 528 h 528"/>
                <a:gd name="T2" fmla="*/ 0 w 528"/>
                <a:gd name="T3" fmla="*/ 264 h 528"/>
                <a:gd name="T4" fmla="*/ 264 w 528"/>
                <a:gd name="T5" fmla="*/ 0 h 528"/>
                <a:gd name="T6" fmla="*/ 528 w 528"/>
                <a:gd name="T7" fmla="*/ 264 h 528"/>
                <a:gd name="T8" fmla="*/ 264 w 528"/>
                <a:gd name="T9" fmla="*/ 528 h 528"/>
                <a:gd name="T10" fmla="*/ 264 w 528"/>
                <a:gd name="T11" fmla="*/ 43 h 528"/>
                <a:gd name="T12" fmla="*/ 43 w 528"/>
                <a:gd name="T13" fmla="*/ 264 h 528"/>
                <a:gd name="T14" fmla="*/ 264 w 528"/>
                <a:gd name="T15" fmla="*/ 485 h 528"/>
                <a:gd name="T16" fmla="*/ 485 w 528"/>
                <a:gd name="T17" fmla="*/ 264 h 528"/>
                <a:gd name="T18" fmla="*/ 264 w 528"/>
                <a:gd name="T19" fmla="*/ 43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528">
                  <a:moveTo>
                    <a:pt x="264" y="528"/>
                  </a:moveTo>
                  <a:cubicBezTo>
                    <a:pt x="118" y="528"/>
                    <a:pt x="0" y="410"/>
                    <a:pt x="0" y="264"/>
                  </a:cubicBezTo>
                  <a:cubicBezTo>
                    <a:pt x="0" y="118"/>
                    <a:pt x="118" y="0"/>
                    <a:pt x="264" y="0"/>
                  </a:cubicBezTo>
                  <a:cubicBezTo>
                    <a:pt x="410" y="0"/>
                    <a:pt x="528" y="118"/>
                    <a:pt x="528" y="264"/>
                  </a:cubicBezTo>
                  <a:cubicBezTo>
                    <a:pt x="528" y="410"/>
                    <a:pt x="410" y="528"/>
                    <a:pt x="264" y="528"/>
                  </a:cubicBezTo>
                  <a:close/>
                  <a:moveTo>
                    <a:pt x="264" y="43"/>
                  </a:moveTo>
                  <a:cubicBezTo>
                    <a:pt x="142" y="43"/>
                    <a:pt x="43" y="142"/>
                    <a:pt x="43" y="264"/>
                  </a:cubicBezTo>
                  <a:cubicBezTo>
                    <a:pt x="43" y="386"/>
                    <a:pt x="142" y="485"/>
                    <a:pt x="264" y="485"/>
                  </a:cubicBezTo>
                  <a:cubicBezTo>
                    <a:pt x="386" y="485"/>
                    <a:pt x="485" y="386"/>
                    <a:pt x="485" y="264"/>
                  </a:cubicBezTo>
                  <a:cubicBezTo>
                    <a:pt x="485" y="142"/>
                    <a:pt x="386" y="43"/>
                    <a:pt x="26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4"/>
            <p:cNvSpPr/>
            <p:nvPr/>
          </p:nvSpPr>
          <p:spPr bwMode="auto">
            <a:xfrm>
              <a:off x="2277" y="968"/>
              <a:ext cx="426" cy="262"/>
            </a:xfrm>
            <a:custGeom>
              <a:avLst/>
              <a:gdLst>
                <a:gd name="T0" fmla="*/ 12 w 179"/>
                <a:gd name="T1" fmla="*/ 110 h 110"/>
                <a:gd name="T2" fmla="*/ 6 w 179"/>
                <a:gd name="T3" fmla="*/ 109 h 110"/>
                <a:gd name="T4" fmla="*/ 3 w 179"/>
                <a:gd name="T5" fmla="*/ 94 h 110"/>
                <a:gd name="T6" fmla="*/ 168 w 179"/>
                <a:gd name="T7" fmla="*/ 0 h 110"/>
                <a:gd name="T8" fmla="*/ 179 w 179"/>
                <a:gd name="T9" fmla="*/ 11 h 110"/>
                <a:gd name="T10" fmla="*/ 168 w 179"/>
                <a:gd name="T11" fmla="*/ 21 h 110"/>
                <a:gd name="T12" fmla="*/ 21 w 179"/>
                <a:gd name="T13" fmla="*/ 105 h 110"/>
                <a:gd name="T14" fmla="*/ 12 w 179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110">
                  <a:moveTo>
                    <a:pt x="12" y="110"/>
                  </a:moveTo>
                  <a:cubicBezTo>
                    <a:pt x="10" y="110"/>
                    <a:pt x="8" y="110"/>
                    <a:pt x="6" y="109"/>
                  </a:cubicBezTo>
                  <a:cubicBezTo>
                    <a:pt x="1" y="106"/>
                    <a:pt x="0" y="99"/>
                    <a:pt x="3" y="94"/>
                  </a:cubicBezTo>
                  <a:cubicBezTo>
                    <a:pt x="37" y="36"/>
                    <a:pt x="101" y="0"/>
                    <a:pt x="168" y="0"/>
                  </a:cubicBezTo>
                  <a:cubicBezTo>
                    <a:pt x="174" y="0"/>
                    <a:pt x="179" y="5"/>
                    <a:pt x="179" y="11"/>
                  </a:cubicBezTo>
                  <a:cubicBezTo>
                    <a:pt x="179" y="16"/>
                    <a:pt x="174" y="21"/>
                    <a:pt x="168" y="21"/>
                  </a:cubicBezTo>
                  <a:cubicBezTo>
                    <a:pt x="108" y="21"/>
                    <a:pt x="52" y="53"/>
                    <a:pt x="21" y="105"/>
                  </a:cubicBezTo>
                  <a:cubicBezTo>
                    <a:pt x="19" y="108"/>
                    <a:pt x="16" y="110"/>
                    <a:pt x="12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5"/>
            <p:cNvSpPr/>
            <p:nvPr/>
          </p:nvSpPr>
          <p:spPr bwMode="auto">
            <a:xfrm>
              <a:off x="2219" y="1299"/>
              <a:ext cx="65" cy="136"/>
            </a:xfrm>
            <a:custGeom>
              <a:avLst/>
              <a:gdLst>
                <a:gd name="T0" fmla="*/ 11 w 27"/>
                <a:gd name="T1" fmla="*/ 57 h 57"/>
                <a:gd name="T2" fmla="*/ 0 w 27"/>
                <a:gd name="T3" fmla="*/ 47 h 57"/>
                <a:gd name="T4" fmla="*/ 5 w 27"/>
                <a:gd name="T5" fmla="*/ 9 h 57"/>
                <a:gd name="T6" fmla="*/ 18 w 27"/>
                <a:gd name="T7" fmla="*/ 1 h 57"/>
                <a:gd name="T8" fmla="*/ 26 w 27"/>
                <a:gd name="T9" fmla="*/ 14 h 57"/>
                <a:gd name="T10" fmla="*/ 21 w 27"/>
                <a:gd name="T11" fmla="*/ 47 h 57"/>
                <a:gd name="T12" fmla="*/ 11 w 2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7">
                  <a:moveTo>
                    <a:pt x="11" y="57"/>
                  </a:moveTo>
                  <a:cubicBezTo>
                    <a:pt x="5" y="57"/>
                    <a:pt x="0" y="53"/>
                    <a:pt x="0" y="47"/>
                  </a:cubicBezTo>
                  <a:cubicBezTo>
                    <a:pt x="0" y="31"/>
                    <a:pt x="2" y="23"/>
                    <a:pt x="5" y="9"/>
                  </a:cubicBezTo>
                  <a:cubicBezTo>
                    <a:pt x="6" y="3"/>
                    <a:pt x="12" y="0"/>
                    <a:pt x="18" y="1"/>
                  </a:cubicBezTo>
                  <a:cubicBezTo>
                    <a:pt x="24" y="2"/>
                    <a:pt x="27" y="8"/>
                    <a:pt x="26" y="14"/>
                  </a:cubicBezTo>
                  <a:cubicBezTo>
                    <a:pt x="23" y="27"/>
                    <a:pt x="21" y="34"/>
                    <a:pt x="21" y="47"/>
                  </a:cubicBezTo>
                  <a:cubicBezTo>
                    <a:pt x="21" y="53"/>
                    <a:pt x="17" y="57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6"/>
            <p:cNvSpPr>
              <a:spLocks noEditPoints="1"/>
            </p:cNvSpPr>
            <p:nvPr/>
          </p:nvSpPr>
          <p:spPr bwMode="auto">
            <a:xfrm>
              <a:off x="2988" y="1727"/>
              <a:ext cx="722" cy="714"/>
            </a:xfrm>
            <a:custGeom>
              <a:avLst/>
              <a:gdLst>
                <a:gd name="T0" fmla="*/ 238 w 303"/>
                <a:gd name="T1" fmla="*/ 300 h 300"/>
                <a:gd name="T2" fmla="*/ 192 w 303"/>
                <a:gd name="T3" fmla="*/ 281 h 300"/>
                <a:gd name="T4" fmla="*/ 18 w 303"/>
                <a:gd name="T5" fmla="*/ 107 h 300"/>
                <a:gd name="T6" fmla="*/ 6 w 303"/>
                <a:gd name="T7" fmla="*/ 60 h 300"/>
                <a:gd name="T8" fmla="*/ 29 w 303"/>
                <a:gd name="T9" fmla="*/ 26 h 300"/>
                <a:gd name="T10" fmla="*/ 77 w 303"/>
                <a:gd name="T11" fmla="*/ 0 h 300"/>
                <a:gd name="T12" fmla="*/ 110 w 303"/>
                <a:gd name="T13" fmla="*/ 15 h 300"/>
                <a:gd name="T14" fmla="*/ 284 w 303"/>
                <a:gd name="T15" fmla="*/ 189 h 300"/>
                <a:gd name="T16" fmla="*/ 303 w 303"/>
                <a:gd name="T17" fmla="*/ 235 h 300"/>
                <a:gd name="T18" fmla="*/ 284 w 303"/>
                <a:gd name="T19" fmla="*/ 281 h 300"/>
                <a:gd name="T20" fmla="*/ 238 w 303"/>
                <a:gd name="T21" fmla="*/ 300 h 300"/>
                <a:gd name="T22" fmla="*/ 47 w 303"/>
                <a:gd name="T23" fmla="*/ 74 h 300"/>
                <a:gd name="T24" fmla="*/ 49 w 303"/>
                <a:gd name="T25" fmla="*/ 76 h 300"/>
                <a:gd name="T26" fmla="*/ 223 w 303"/>
                <a:gd name="T27" fmla="*/ 250 h 300"/>
                <a:gd name="T28" fmla="*/ 253 w 303"/>
                <a:gd name="T29" fmla="*/ 250 h 300"/>
                <a:gd name="T30" fmla="*/ 260 w 303"/>
                <a:gd name="T31" fmla="*/ 235 h 300"/>
                <a:gd name="T32" fmla="*/ 253 w 303"/>
                <a:gd name="T33" fmla="*/ 220 h 300"/>
                <a:gd name="T34" fmla="*/ 79 w 303"/>
                <a:gd name="T35" fmla="*/ 46 h 300"/>
                <a:gd name="T36" fmla="*/ 77 w 303"/>
                <a:gd name="T37" fmla="*/ 44 h 300"/>
                <a:gd name="T38" fmla="*/ 60 w 303"/>
                <a:gd name="T39" fmla="*/ 56 h 300"/>
                <a:gd name="T40" fmla="*/ 47 w 303"/>
                <a:gd name="T41" fmla="*/ 74 h 300"/>
                <a:gd name="T42" fmla="*/ 47 w 303"/>
                <a:gd name="T43" fmla="*/ 7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300">
                  <a:moveTo>
                    <a:pt x="238" y="300"/>
                  </a:moveTo>
                  <a:cubicBezTo>
                    <a:pt x="221" y="300"/>
                    <a:pt x="205" y="293"/>
                    <a:pt x="192" y="281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5" y="93"/>
                    <a:pt x="0" y="77"/>
                    <a:pt x="6" y="60"/>
                  </a:cubicBezTo>
                  <a:cubicBezTo>
                    <a:pt x="10" y="46"/>
                    <a:pt x="21" y="34"/>
                    <a:pt x="29" y="26"/>
                  </a:cubicBezTo>
                  <a:cubicBezTo>
                    <a:pt x="42" y="13"/>
                    <a:pt x="57" y="0"/>
                    <a:pt x="77" y="0"/>
                  </a:cubicBezTo>
                  <a:cubicBezTo>
                    <a:pt x="85" y="0"/>
                    <a:pt x="98" y="3"/>
                    <a:pt x="110" y="15"/>
                  </a:cubicBezTo>
                  <a:cubicBezTo>
                    <a:pt x="284" y="189"/>
                    <a:pt x="284" y="189"/>
                    <a:pt x="284" y="189"/>
                  </a:cubicBezTo>
                  <a:cubicBezTo>
                    <a:pt x="296" y="201"/>
                    <a:pt x="303" y="218"/>
                    <a:pt x="303" y="235"/>
                  </a:cubicBezTo>
                  <a:cubicBezTo>
                    <a:pt x="303" y="252"/>
                    <a:pt x="296" y="269"/>
                    <a:pt x="284" y="281"/>
                  </a:cubicBezTo>
                  <a:cubicBezTo>
                    <a:pt x="272" y="293"/>
                    <a:pt x="255" y="300"/>
                    <a:pt x="238" y="300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5"/>
                    <a:pt x="49" y="76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58"/>
                    <a:pt x="245" y="258"/>
                    <a:pt x="253" y="250"/>
                  </a:cubicBezTo>
                  <a:cubicBezTo>
                    <a:pt x="257" y="246"/>
                    <a:pt x="260" y="241"/>
                    <a:pt x="260" y="235"/>
                  </a:cubicBezTo>
                  <a:cubicBezTo>
                    <a:pt x="260" y="229"/>
                    <a:pt x="257" y="224"/>
                    <a:pt x="253" y="220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4"/>
                    <a:pt x="77" y="44"/>
                    <a:pt x="77" y="44"/>
                  </a:cubicBezTo>
                  <a:cubicBezTo>
                    <a:pt x="76" y="44"/>
                    <a:pt x="72" y="44"/>
                    <a:pt x="60" y="56"/>
                  </a:cubicBezTo>
                  <a:cubicBezTo>
                    <a:pt x="47" y="69"/>
                    <a:pt x="47" y="73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353185" y="1777365"/>
            <a:ext cx="6905625" cy="11677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defTabSz="914400" fontAlgn="auto">
              <a:lnSpc>
                <a:spcPct val="150000"/>
              </a:lnSpc>
            </a:pP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图形化编队软件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ea"/>
              </a:rPr>
              <a:t>打不开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  <a:sym typeface="+mn-ea"/>
              </a:rPr>
              <a:t>或者</a:t>
            </a:r>
            <a:r>
              <a:rPr lang="zh-CN" altLang="en-US" sz="3200" dirty="0">
                <a:ln w="19050">
                  <a:noFill/>
                </a:ln>
                <a:solidFill>
                  <a:schemeClr val="accent1"/>
                </a:solidFill>
                <a:highlight>
                  <a:srgbClr val="FFFF00"/>
                </a:highlight>
                <a:latin typeface="汉仪大宋简" pitchFamily="49" charset="-122"/>
                <a:ea typeface="汉仪大宋简" pitchFamily="49" charset="-122"/>
                <a:sym typeface="+mn-ea"/>
              </a:rPr>
              <a:t>闪退</a:t>
            </a:r>
            <a:endParaRPr lang="zh-CN" altLang="en-US" sz="3200" dirty="0">
              <a:ln w="19050">
                <a:noFill/>
              </a:ln>
              <a:solidFill>
                <a:schemeClr val="accent1"/>
              </a:solidFill>
              <a:highlight>
                <a:srgbClr val="FFFF00"/>
              </a:highlight>
              <a:latin typeface="汉仪大宋简" pitchFamily="49" charset="-122"/>
              <a:ea typeface="汉仪大宋简" pitchFamily="49" charset="-122"/>
              <a:sym typeface="+mn-ea"/>
            </a:endParaRPr>
          </a:p>
        </p:txBody>
      </p: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52" descr="e7d195523061f1c09e9d68d7cf438b91ef959ecb14fc25d26BBA7F7DBC18E55DFF4014AF651F0BF2569D4B6C1DA7F1A4683A481403BD872FC687266AD13265C1DE7C373772FD8728ABDD69ADD03BFF5BE2862BC891DBB79E58D088E34357A3F345A9534864FDC11340AE3B71A34A7A1F7BD2127AAE3642502E0D4AD8564642CBC6FC46C984D10741322C9CACD20D41DC"/>
          <p:cNvGrpSpPr>
            <a:grpSpLocks noChangeAspect="1"/>
          </p:cNvGrpSpPr>
          <p:nvPr/>
        </p:nvGrpSpPr>
        <p:grpSpPr bwMode="auto">
          <a:xfrm>
            <a:off x="5687417" y="4174679"/>
            <a:ext cx="247858" cy="245174"/>
            <a:chOff x="2048" y="797"/>
            <a:chExt cx="1662" cy="1644"/>
          </a:xfrm>
          <a:solidFill>
            <a:schemeClr val="bg1"/>
          </a:solidFill>
        </p:grpSpPr>
        <p:sp>
          <p:nvSpPr>
            <p:cNvPr id="23" name="Freeform 53"/>
            <p:cNvSpPr>
              <a:spLocks noEditPoints="1"/>
            </p:cNvSpPr>
            <p:nvPr/>
          </p:nvSpPr>
          <p:spPr bwMode="auto">
            <a:xfrm>
              <a:off x="2048" y="797"/>
              <a:ext cx="1257" cy="1256"/>
            </a:xfrm>
            <a:custGeom>
              <a:avLst/>
              <a:gdLst>
                <a:gd name="T0" fmla="*/ 264 w 528"/>
                <a:gd name="T1" fmla="*/ 528 h 528"/>
                <a:gd name="T2" fmla="*/ 0 w 528"/>
                <a:gd name="T3" fmla="*/ 264 h 528"/>
                <a:gd name="T4" fmla="*/ 264 w 528"/>
                <a:gd name="T5" fmla="*/ 0 h 528"/>
                <a:gd name="T6" fmla="*/ 528 w 528"/>
                <a:gd name="T7" fmla="*/ 264 h 528"/>
                <a:gd name="T8" fmla="*/ 264 w 528"/>
                <a:gd name="T9" fmla="*/ 528 h 528"/>
                <a:gd name="T10" fmla="*/ 264 w 528"/>
                <a:gd name="T11" fmla="*/ 43 h 528"/>
                <a:gd name="T12" fmla="*/ 43 w 528"/>
                <a:gd name="T13" fmla="*/ 264 h 528"/>
                <a:gd name="T14" fmla="*/ 264 w 528"/>
                <a:gd name="T15" fmla="*/ 485 h 528"/>
                <a:gd name="T16" fmla="*/ 485 w 528"/>
                <a:gd name="T17" fmla="*/ 264 h 528"/>
                <a:gd name="T18" fmla="*/ 264 w 528"/>
                <a:gd name="T19" fmla="*/ 43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528">
                  <a:moveTo>
                    <a:pt x="264" y="528"/>
                  </a:moveTo>
                  <a:cubicBezTo>
                    <a:pt x="118" y="528"/>
                    <a:pt x="0" y="410"/>
                    <a:pt x="0" y="264"/>
                  </a:cubicBezTo>
                  <a:cubicBezTo>
                    <a:pt x="0" y="118"/>
                    <a:pt x="118" y="0"/>
                    <a:pt x="264" y="0"/>
                  </a:cubicBezTo>
                  <a:cubicBezTo>
                    <a:pt x="410" y="0"/>
                    <a:pt x="528" y="118"/>
                    <a:pt x="528" y="264"/>
                  </a:cubicBezTo>
                  <a:cubicBezTo>
                    <a:pt x="528" y="410"/>
                    <a:pt x="410" y="528"/>
                    <a:pt x="264" y="528"/>
                  </a:cubicBezTo>
                  <a:close/>
                  <a:moveTo>
                    <a:pt x="264" y="43"/>
                  </a:moveTo>
                  <a:cubicBezTo>
                    <a:pt x="142" y="43"/>
                    <a:pt x="43" y="142"/>
                    <a:pt x="43" y="264"/>
                  </a:cubicBezTo>
                  <a:cubicBezTo>
                    <a:pt x="43" y="386"/>
                    <a:pt x="142" y="485"/>
                    <a:pt x="264" y="485"/>
                  </a:cubicBezTo>
                  <a:cubicBezTo>
                    <a:pt x="386" y="485"/>
                    <a:pt x="485" y="386"/>
                    <a:pt x="485" y="264"/>
                  </a:cubicBezTo>
                  <a:cubicBezTo>
                    <a:pt x="485" y="142"/>
                    <a:pt x="386" y="43"/>
                    <a:pt x="26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4"/>
            <p:cNvSpPr/>
            <p:nvPr/>
          </p:nvSpPr>
          <p:spPr bwMode="auto">
            <a:xfrm>
              <a:off x="2277" y="968"/>
              <a:ext cx="426" cy="262"/>
            </a:xfrm>
            <a:custGeom>
              <a:avLst/>
              <a:gdLst>
                <a:gd name="T0" fmla="*/ 12 w 179"/>
                <a:gd name="T1" fmla="*/ 110 h 110"/>
                <a:gd name="T2" fmla="*/ 6 w 179"/>
                <a:gd name="T3" fmla="*/ 109 h 110"/>
                <a:gd name="T4" fmla="*/ 3 w 179"/>
                <a:gd name="T5" fmla="*/ 94 h 110"/>
                <a:gd name="T6" fmla="*/ 168 w 179"/>
                <a:gd name="T7" fmla="*/ 0 h 110"/>
                <a:gd name="T8" fmla="*/ 179 w 179"/>
                <a:gd name="T9" fmla="*/ 11 h 110"/>
                <a:gd name="T10" fmla="*/ 168 w 179"/>
                <a:gd name="T11" fmla="*/ 21 h 110"/>
                <a:gd name="T12" fmla="*/ 21 w 179"/>
                <a:gd name="T13" fmla="*/ 105 h 110"/>
                <a:gd name="T14" fmla="*/ 12 w 179"/>
                <a:gd name="T1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110">
                  <a:moveTo>
                    <a:pt x="12" y="110"/>
                  </a:moveTo>
                  <a:cubicBezTo>
                    <a:pt x="10" y="110"/>
                    <a:pt x="8" y="110"/>
                    <a:pt x="6" y="109"/>
                  </a:cubicBezTo>
                  <a:cubicBezTo>
                    <a:pt x="1" y="106"/>
                    <a:pt x="0" y="99"/>
                    <a:pt x="3" y="94"/>
                  </a:cubicBezTo>
                  <a:cubicBezTo>
                    <a:pt x="37" y="36"/>
                    <a:pt x="101" y="0"/>
                    <a:pt x="168" y="0"/>
                  </a:cubicBezTo>
                  <a:cubicBezTo>
                    <a:pt x="174" y="0"/>
                    <a:pt x="179" y="5"/>
                    <a:pt x="179" y="11"/>
                  </a:cubicBezTo>
                  <a:cubicBezTo>
                    <a:pt x="179" y="16"/>
                    <a:pt x="174" y="21"/>
                    <a:pt x="168" y="21"/>
                  </a:cubicBezTo>
                  <a:cubicBezTo>
                    <a:pt x="108" y="21"/>
                    <a:pt x="52" y="53"/>
                    <a:pt x="21" y="105"/>
                  </a:cubicBezTo>
                  <a:cubicBezTo>
                    <a:pt x="19" y="108"/>
                    <a:pt x="16" y="110"/>
                    <a:pt x="12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5"/>
            <p:cNvSpPr/>
            <p:nvPr/>
          </p:nvSpPr>
          <p:spPr bwMode="auto">
            <a:xfrm>
              <a:off x="2219" y="1299"/>
              <a:ext cx="65" cy="136"/>
            </a:xfrm>
            <a:custGeom>
              <a:avLst/>
              <a:gdLst>
                <a:gd name="T0" fmla="*/ 11 w 27"/>
                <a:gd name="T1" fmla="*/ 57 h 57"/>
                <a:gd name="T2" fmla="*/ 0 w 27"/>
                <a:gd name="T3" fmla="*/ 47 h 57"/>
                <a:gd name="T4" fmla="*/ 5 w 27"/>
                <a:gd name="T5" fmla="*/ 9 h 57"/>
                <a:gd name="T6" fmla="*/ 18 w 27"/>
                <a:gd name="T7" fmla="*/ 1 h 57"/>
                <a:gd name="T8" fmla="*/ 26 w 27"/>
                <a:gd name="T9" fmla="*/ 14 h 57"/>
                <a:gd name="T10" fmla="*/ 21 w 27"/>
                <a:gd name="T11" fmla="*/ 47 h 57"/>
                <a:gd name="T12" fmla="*/ 11 w 27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7">
                  <a:moveTo>
                    <a:pt x="11" y="57"/>
                  </a:moveTo>
                  <a:cubicBezTo>
                    <a:pt x="5" y="57"/>
                    <a:pt x="0" y="53"/>
                    <a:pt x="0" y="47"/>
                  </a:cubicBezTo>
                  <a:cubicBezTo>
                    <a:pt x="0" y="31"/>
                    <a:pt x="2" y="23"/>
                    <a:pt x="5" y="9"/>
                  </a:cubicBezTo>
                  <a:cubicBezTo>
                    <a:pt x="6" y="3"/>
                    <a:pt x="12" y="0"/>
                    <a:pt x="18" y="1"/>
                  </a:cubicBezTo>
                  <a:cubicBezTo>
                    <a:pt x="24" y="2"/>
                    <a:pt x="27" y="8"/>
                    <a:pt x="26" y="14"/>
                  </a:cubicBezTo>
                  <a:cubicBezTo>
                    <a:pt x="23" y="27"/>
                    <a:pt x="21" y="34"/>
                    <a:pt x="21" y="47"/>
                  </a:cubicBezTo>
                  <a:cubicBezTo>
                    <a:pt x="21" y="53"/>
                    <a:pt x="17" y="57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6"/>
            <p:cNvSpPr>
              <a:spLocks noEditPoints="1"/>
            </p:cNvSpPr>
            <p:nvPr/>
          </p:nvSpPr>
          <p:spPr bwMode="auto">
            <a:xfrm>
              <a:off x="2988" y="1727"/>
              <a:ext cx="722" cy="714"/>
            </a:xfrm>
            <a:custGeom>
              <a:avLst/>
              <a:gdLst>
                <a:gd name="T0" fmla="*/ 238 w 303"/>
                <a:gd name="T1" fmla="*/ 300 h 300"/>
                <a:gd name="T2" fmla="*/ 192 w 303"/>
                <a:gd name="T3" fmla="*/ 281 h 300"/>
                <a:gd name="T4" fmla="*/ 18 w 303"/>
                <a:gd name="T5" fmla="*/ 107 h 300"/>
                <a:gd name="T6" fmla="*/ 6 w 303"/>
                <a:gd name="T7" fmla="*/ 60 h 300"/>
                <a:gd name="T8" fmla="*/ 29 w 303"/>
                <a:gd name="T9" fmla="*/ 26 h 300"/>
                <a:gd name="T10" fmla="*/ 77 w 303"/>
                <a:gd name="T11" fmla="*/ 0 h 300"/>
                <a:gd name="T12" fmla="*/ 110 w 303"/>
                <a:gd name="T13" fmla="*/ 15 h 300"/>
                <a:gd name="T14" fmla="*/ 284 w 303"/>
                <a:gd name="T15" fmla="*/ 189 h 300"/>
                <a:gd name="T16" fmla="*/ 303 w 303"/>
                <a:gd name="T17" fmla="*/ 235 h 300"/>
                <a:gd name="T18" fmla="*/ 284 w 303"/>
                <a:gd name="T19" fmla="*/ 281 h 300"/>
                <a:gd name="T20" fmla="*/ 238 w 303"/>
                <a:gd name="T21" fmla="*/ 300 h 300"/>
                <a:gd name="T22" fmla="*/ 47 w 303"/>
                <a:gd name="T23" fmla="*/ 74 h 300"/>
                <a:gd name="T24" fmla="*/ 49 w 303"/>
                <a:gd name="T25" fmla="*/ 76 h 300"/>
                <a:gd name="T26" fmla="*/ 223 w 303"/>
                <a:gd name="T27" fmla="*/ 250 h 300"/>
                <a:gd name="T28" fmla="*/ 253 w 303"/>
                <a:gd name="T29" fmla="*/ 250 h 300"/>
                <a:gd name="T30" fmla="*/ 260 w 303"/>
                <a:gd name="T31" fmla="*/ 235 h 300"/>
                <a:gd name="T32" fmla="*/ 253 w 303"/>
                <a:gd name="T33" fmla="*/ 220 h 300"/>
                <a:gd name="T34" fmla="*/ 79 w 303"/>
                <a:gd name="T35" fmla="*/ 46 h 300"/>
                <a:gd name="T36" fmla="*/ 77 w 303"/>
                <a:gd name="T37" fmla="*/ 44 h 300"/>
                <a:gd name="T38" fmla="*/ 60 w 303"/>
                <a:gd name="T39" fmla="*/ 56 h 300"/>
                <a:gd name="T40" fmla="*/ 47 w 303"/>
                <a:gd name="T41" fmla="*/ 74 h 300"/>
                <a:gd name="T42" fmla="*/ 47 w 303"/>
                <a:gd name="T43" fmla="*/ 7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3" h="300">
                  <a:moveTo>
                    <a:pt x="238" y="300"/>
                  </a:moveTo>
                  <a:cubicBezTo>
                    <a:pt x="221" y="300"/>
                    <a:pt x="205" y="293"/>
                    <a:pt x="192" y="281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5" y="93"/>
                    <a:pt x="0" y="77"/>
                    <a:pt x="6" y="60"/>
                  </a:cubicBezTo>
                  <a:cubicBezTo>
                    <a:pt x="10" y="46"/>
                    <a:pt x="21" y="34"/>
                    <a:pt x="29" y="26"/>
                  </a:cubicBezTo>
                  <a:cubicBezTo>
                    <a:pt x="42" y="13"/>
                    <a:pt x="57" y="0"/>
                    <a:pt x="77" y="0"/>
                  </a:cubicBezTo>
                  <a:cubicBezTo>
                    <a:pt x="85" y="0"/>
                    <a:pt x="98" y="3"/>
                    <a:pt x="110" y="15"/>
                  </a:cubicBezTo>
                  <a:cubicBezTo>
                    <a:pt x="284" y="189"/>
                    <a:pt x="284" y="189"/>
                    <a:pt x="284" y="189"/>
                  </a:cubicBezTo>
                  <a:cubicBezTo>
                    <a:pt x="296" y="201"/>
                    <a:pt x="303" y="218"/>
                    <a:pt x="303" y="235"/>
                  </a:cubicBezTo>
                  <a:cubicBezTo>
                    <a:pt x="303" y="252"/>
                    <a:pt x="296" y="269"/>
                    <a:pt x="284" y="281"/>
                  </a:cubicBezTo>
                  <a:cubicBezTo>
                    <a:pt x="272" y="293"/>
                    <a:pt x="255" y="300"/>
                    <a:pt x="238" y="300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5"/>
                    <a:pt x="49" y="76"/>
                  </a:cubicBezTo>
                  <a:cubicBezTo>
                    <a:pt x="223" y="250"/>
                    <a:pt x="223" y="250"/>
                    <a:pt x="223" y="250"/>
                  </a:cubicBezTo>
                  <a:cubicBezTo>
                    <a:pt x="231" y="258"/>
                    <a:pt x="245" y="258"/>
                    <a:pt x="253" y="250"/>
                  </a:cubicBezTo>
                  <a:cubicBezTo>
                    <a:pt x="257" y="246"/>
                    <a:pt x="260" y="241"/>
                    <a:pt x="260" y="235"/>
                  </a:cubicBezTo>
                  <a:cubicBezTo>
                    <a:pt x="260" y="229"/>
                    <a:pt x="257" y="224"/>
                    <a:pt x="253" y="220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4"/>
                    <a:pt x="77" y="44"/>
                    <a:pt x="77" y="44"/>
                  </a:cubicBezTo>
                  <a:cubicBezTo>
                    <a:pt x="76" y="44"/>
                    <a:pt x="72" y="44"/>
                    <a:pt x="60" y="56"/>
                  </a:cubicBezTo>
                  <a:cubicBezTo>
                    <a:pt x="47" y="69"/>
                    <a:pt x="47" y="73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85595" y="1188720"/>
            <a:ext cx="5972810" cy="5930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2800" dirty="0">
                <a:ln w="19050">
                  <a:noFill/>
                </a:ln>
                <a:solidFill>
                  <a:schemeClr val="accent1"/>
                </a:solidFill>
                <a:latin typeface="汉仪大宋简" pitchFamily="49" charset="-122"/>
                <a:ea typeface="汉仪大宋简" pitchFamily="49" charset="-122"/>
              </a:rPr>
              <a:t>把编队名字改成　</a:t>
            </a:r>
            <a:r>
              <a:rPr sz="2800" b="1" dirty="0">
                <a:ln w="19050">
                  <a:noFill/>
                </a:ln>
                <a:solidFill>
                  <a:srgbClr val="FF0000"/>
                </a:solidFill>
                <a:latin typeface="汉仪大宋简" pitchFamily="49" charset="-122"/>
                <a:ea typeface="汉仪大宋简" pitchFamily="49" charset="-122"/>
              </a:rPr>
              <a:t>Plaryer_TC.exe</a:t>
            </a:r>
            <a:endParaRPr sz="2800" b="1" dirty="0">
              <a:ln w="19050">
                <a:noFill/>
              </a:ln>
              <a:solidFill>
                <a:srgbClr val="FF0000"/>
              </a:solidFill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0" y="2066290"/>
            <a:ext cx="1854835" cy="1931035"/>
          </a:xfrm>
          <a:prstGeom prst="rect">
            <a:avLst/>
          </a:prstGeom>
        </p:spPr>
      </p:pic>
      <p:pic>
        <p:nvPicPr>
          <p:cNvPr id="77" name="图片 76" descr="资源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9D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 bwMode="auto">
          <a:xfrm>
            <a:off x="1908125" y="1791497"/>
            <a:ext cx="4983480" cy="9220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00" cap="none" spc="0" normalizeH="0" baseline="0" noProof="0" dirty="0">
                <a:ln>
                  <a:noFill/>
                </a:ln>
                <a:solidFill>
                  <a:srgbClr val="5A9DC6"/>
                </a:solidFill>
                <a:effectLst/>
                <a:uLnTx/>
                <a:uFillTx/>
                <a:latin typeface="汉仪大宋简" pitchFamily="49" charset="-122"/>
                <a:ea typeface="汉仪大宋简" pitchFamily="49" charset="-122"/>
                <a:cs typeface="MiSans Light" panose="00000400000000000000" charset="-122"/>
              </a:rPr>
              <a:t>感谢大家的观看</a:t>
            </a:r>
            <a:endParaRPr kumimoji="0" lang="zh-CN" altLang="en-US" sz="54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汉仪大宋简" pitchFamily="49" charset="-122"/>
              <a:ea typeface="汉仪大宋简" pitchFamily="49" charset="-122"/>
              <a:cs typeface="MiSans Light" panose="000004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8858408" y="2411220"/>
            <a:ext cx="69534" cy="419146"/>
            <a:chOff x="6476745" y="1393371"/>
            <a:chExt cx="141769" cy="854575"/>
          </a:xfrm>
        </p:grpSpPr>
        <p:sp>
          <p:nvSpPr>
            <p:cNvPr id="7" name="椭圆 6"/>
            <p:cNvSpPr/>
            <p:nvPr/>
          </p:nvSpPr>
          <p:spPr>
            <a:xfrm>
              <a:off x="6479177" y="1393371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479177" y="1631784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476745" y="1870197"/>
              <a:ext cx="139337" cy="139337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476745" y="2108609"/>
              <a:ext cx="139337" cy="139337"/>
            </a:xfrm>
            <a:prstGeom prst="ellipse">
              <a:avLst/>
            </a:prstGeom>
            <a:solidFill>
              <a:srgbClr val="5A9DC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756306" y="331981"/>
            <a:ext cx="136869" cy="75714"/>
            <a:chOff x="5000079" y="879455"/>
            <a:chExt cx="139781" cy="13978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6811282" y="4724154"/>
            <a:ext cx="2081893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50" spc="0">
                <a:ln w="38100">
                  <a:noFill/>
                </a:ln>
                <a:solidFill>
                  <a:srgbClr val="5A9DC6"/>
                </a:solidFill>
                <a:effectLst/>
                <a:latin typeface="+mj-lt"/>
                <a:ea typeface="+mj-ea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汉仪大宋简" pitchFamily="49" charset="-122"/>
                <a:sym typeface="MiSans Light" panose="00000400000000000000" charset="-122"/>
              </a:rPr>
              <a:t>www.szcxjy.cn</a:t>
            </a:r>
            <a:endParaRPr lang="en-US" altLang="zh-CN" sz="1400" dirty="0">
              <a:latin typeface="微软雅黑" panose="020B0503020204020204" pitchFamily="34" charset="-122"/>
              <a:ea typeface="汉仪大宋简" pitchFamily="49" charset="-122"/>
              <a:sym typeface="MiSans Light" panose="00000400000000000000" charset="-122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 w="38100"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+mn-cs"/>
              <a:sym typeface="MiSans Light" panose="00000400000000000000" charset="-122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130810" y="4558665"/>
            <a:ext cx="3517265" cy="5835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kern="100" dirty="0">
                <a:ln w="3175">
                  <a:solidFill>
                    <a:srgbClr val="5A9DC6"/>
                  </a:solidFill>
                </a:ln>
                <a:noFill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CHUANGXIANG</a:t>
            </a:r>
            <a:endParaRPr lang="en-US" altLang="zh-CN" sz="3200" b="1" kern="100" dirty="0">
              <a:ln w="3175">
                <a:solidFill>
                  <a:srgbClr val="5A9DC6"/>
                </a:solidFill>
              </a:ln>
              <a:noFill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2729948" y="4851112"/>
            <a:ext cx="455874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0030" y="182880"/>
            <a:ext cx="3221990" cy="640715"/>
            <a:chOff x="279" y="224"/>
            <a:chExt cx="5074" cy="1009"/>
          </a:xfrm>
        </p:grpSpPr>
        <p:pic>
          <p:nvPicPr>
            <p:cNvPr id="9" name="图片 8" descr="资源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395" y="224"/>
              <a:ext cx="1654" cy="65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3"/>
              </p:custDataLst>
            </p:nvPr>
          </p:nvSpPr>
          <p:spPr>
            <a:xfrm>
              <a:off x="279" y="835"/>
              <a:ext cx="5074" cy="3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spc="-150">
                  <a:ln w="38100">
                    <a:noFill/>
                  </a:ln>
                  <a:solidFill>
                    <a:srgbClr val="D53D2A"/>
                  </a:solidFill>
                  <a:effectLst>
                    <a:outerShdw blurRad="127000" dist="127000" dir="5400000" algn="t" rotWithShape="0">
                      <a:srgbClr val="D53D2A">
                        <a:alpha val="20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sz="1050" spc="0" dirty="0">
                  <a:solidFill>
                    <a:srgbClr val="6BBDED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MiSans Light" panose="00000400000000000000" charset="-122"/>
                </a:rPr>
                <a:t>深圳市创想教育科技有限公司</a:t>
              </a:r>
              <a:endParaRPr lang="zh-CN" altLang="en-US" sz="1050" spc="0" dirty="0">
                <a:solidFill>
                  <a:srgbClr val="6BBDE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MiSans Light" panose="00000400000000000000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 rot="5400000">
            <a:off x="-913411" y="2561464"/>
            <a:ext cx="2284021" cy="33718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00" cap="none" spc="0" normalizeH="0" baseline="0" noProof="0" dirty="0">
                <a:ln>
                  <a:noFill/>
                </a:ln>
                <a:solidFill>
                  <a:srgbClr val="5A9DC6"/>
                </a:solidFill>
                <a:effectLst/>
                <a:uLnTx/>
                <a:uFillTx/>
                <a:latin typeface="微软雅黑" panose="020B0503020204020204" pitchFamily="34" charset="-122"/>
                <a:ea typeface="汉仪大宋简" pitchFamily="49" charset="-122"/>
                <a:cs typeface="MiSans Light" panose="00000400000000000000" charset="-122"/>
              </a:rPr>
              <a:t>Understanding   HY-G2</a:t>
            </a:r>
            <a:endParaRPr kumimoji="0" lang="en-US" altLang="zh-CN" sz="800" b="0" i="0" u="none" strike="noStrike" kern="100" cap="none" spc="0" normalizeH="0" baseline="0" noProof="0" dirty="0">
              <a:ln>
                <a:noFill/>
              </a:ln>
              <a:solidFill>
                <a:srgbClr val="5A9DC6"/>
              </a:solidFill>
              <a:effectLst/>
              <a:uLnTx/>
              <a:uFillTx/>
              <a:latin typeface="微软雅黑" panose="020B0503020204020204" pitchFamily="34" charset="-122"/>
              <a:ea typeface="汉仪大宋简" pitchFamily="49" charset="-122"/>
              <a:cs typeface="MiSans Light" panose="000004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pic>
        <p:nvPicPr>
          <p:cNvPr id="6" name="图片 -2147482624"/>
          <p:cNvPicPr>
            <a:picLocks noChangeAspect="1"/>
          </p:cNvPicPr>
          <p:nvPr/>
        </p:nvPicPr>
        <p:blipFill>
          <a:blip r:embed="rId3">
            <a:lum/>
          </a:blip>
          <a:srcRect l="6581" t="4738" r="5433" b="2136"/>
          <a:stretch>
            <a:fillRect/>
          </a:stretch>
        </p:blipFill>
        <p:spPr>
          <a:xfrm>
            <a:off x="5888990" y="2196465"/>
            <a:ext cx="274701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77215" y="279400"/>
            <a:ext cx="8315960" cy="222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00025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任务说明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0025">
              <a:lnSpc>
                <a:spcPct val="150000"/>
              </a:lnSpc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无人机</a:t>
            </a: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任意</a:t>
            </a: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起飞区起飞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sz="20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，寻找正确</a:t>
            </a:r>
            <a:r>
              <a:rPr lang="zh-CN" sz="20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任务点（投放点</a:t>
            </a:r>
            <a:r>
              <a:rPr lang="en-US" altLang="zh-CN" sz="20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打靶点</a:t>
            </a:r>
            <a:r>
              <a:rPr lang="zh-CN" sz="20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）；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现场编程调试，规定时间内完成：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亮灯起飞、</a:t>
            </a:r>
            <a:r>
              <a:rPr lang="zh-CN" sz="20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投放（可多次完成）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kern="100" dirty="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打靶（可多次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，以及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降落任务</a:t>
            </a:r>
            <a:r>
              <a:rPr lang="zh-CN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24835" y="137795"/>
            <a:ext cx="3023870" cy="5892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任务分布区域</a:t>
            </a:r>
            <a:endParaRPr lang="zh-CN" altLang="en-US" sz="3200" b="1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145" y="775970"/>
            <a:ext cx="5676900" cy="413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09950" y="191135"/>
            <a:ext cx="3295015" cy="589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任务图</a:t>
            </a:r>
            <a:r>
              <a:rPr lang="zh-CN" altLang="en-US" sz="3200" b="1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解析</a:t>
            </a:r>
            <a:endParaRPr lang="zh-CN" altLang="en-US" sz="3200" b="1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r="441" b="991"/>
          <a:stretch>
            <a:fillRect/>
          </a:stretch>
        </p:blipFill>
        <p:spPr>
          <a:xfrm>
            <a:off x="1333500" y="781050"/>
            <a:ext cx="6448425" cy="418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>
            <a:off x="1" y="0"/>
            <a:ext cx="1015181" cy="953730"/>
          </a:xfrm>
          <a:custGeom>
            <a:avLst/>
            <a:gdLst>
              <a:gd name="connsiteX0" fmla="*/ 0 w 1015181"/>
              <a:gd name="connsiteY0" fmla="*/ 0 h 953730"/>
              <a:gd name="connsiteX1" fmla="*/ 996523 w 1015181"/>
              <a:gd name="connsiteY1" fmla="*/ 0 h 953730"/>
              <a:gd name="connsiteX2" fmla="*/ 999200 w 1015181"/>
              <a:gd name="connsiteY2" fmla="*/ 8625 h 953730"/>
              <a:gd name="connsiteX3" fmla="*/ 1015181 w 1015181"/>
              <a:gd name="connsiteY3" fmla="*/ 167149 h 953730"/>
              <a:gd name="connsiteX4" fmla="*/ 228600 w 1015181"/>
              <a:gd name="connsiteY4" fmla="*/ 953730 h 953730"/>
              <a:gd name="connsiteX5" fmla="*/ 70076 w 1015181"/>
              <a:gd name="connsiteY5" fmla="*/ 937750 h 953730"/>
              <a:gd name="connsiteX6" fmla="*/ 0 w 1015181"/>
              <a:gd name="connsiteY6" fmla="*/ 915997 h 953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81" h="953730">
                <a:moveTo>
                  <a:pt x="0" y="0"/>
                </a:moveTo>
                <a:lnTo>
                  <a:pt x="996523" y="0"/>
                </a:lnTo>
                <a:lnTo>
                  <a:pt x="999200" y="8625"/>
                </a:lnTo>
                <a:cubicBezTo>
                  <a:pt x="1009678" y="59830"/>
                  <a:pt x="1015181" y="112847"/>
                  <a:pt x="1015181" y="167149"/>
                </a:cubicBezTo>
                <a:cubicBezTo>
                  <a:pt x="1015181" y="601566"/>
                  <a:pt x="663017" y="953730"/>
                  <a:pt x="228600" y="953730"/>
                </a:cubicBezTo>
                <a:cubicBezTo>
                  <a:pt x="174298" y="953730"/>
                  <a:pt x="121281" y="948227"/>
                  <a:pt x="70076" y="937750"/>
                </a:cubicBezTo>
                <a:lnTo>
                  <a:pt x="0" y="91599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56306" y="432444"/>
            <a:ext cx="136869" cy="75714"/>
            <a:chOff x="5000079" y="879455"/>
            <a:chExt cx="139781" cy="13978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000079" y="879455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000079" y="94934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000079" y="1019236"/>
              <a:ext cx="139781" cy="0"/>
            </a:xfrm>
            <a:prstGeom prst="line">
              <a:avLst/>
            </a:prstGeom>
            <a:ln w="19050">
              <a:solidFill>
                <a:srgbClr val="5A9DC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 descr="资源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50290" cy="413385"/>
          </a:xfrm>
          <a:prstGeom prst="rect">
            <a:avLst/>
          </a:prstGeom>
        </p:spPr>
      </p:pic>
      <p:graphicFrame>
        <p:nvGraphicFramePr>
          <p:cNvPr id="8" name="表格 7"/>
          <p:cNvGraphicFramePr/>
          <p:nvPr>
            <p:custDataLst>
              <p:tags r:id="rId3"/>
            </p:custDataLst>
          </p:nvPr>
        </p:nvGraphicFramePr>
        <p:xfrm>
          <a:off x="781050" y="859790"/>
          <a:ext cx="7695565" cy="40951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6785"/>
                <a:gridCol w="1148080"/>
                <a:gridCol w="5600700"/>
              </a:tblGrid>
              <a:tr h="398780"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侦查</a:t>
                      </a:r>
                      <a:r>
                        <a:rPr lang="zh-CN" altLang="en-US" sz="1400" b="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寻找任务</a:t>
                      </a:r>
                      <a:endParaRPr lang="zh-CN" altLang="en-US" sz="1400" b="0" dirty="0" err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  <a:tc hMerge="1"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  <a:tc hMerge="1"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</a:tr>
              <a:tr h="358775">
                <a:tc row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第一</a:t>
                      </a:r>
                      <a:r>
                        <a:rPr lang="zh-CN" altLang="en-US" sz="1400" b="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阶段</a:t>
                      </a:r>
                      <a:endParaRPr lang="zh-CN" altLang="en-US" sz="1400" b="0" dirty="0" err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起飞</a:t>
                      </a:r>
                      <a:endParaRPr lang="zh-CN" altLang="en-US" sz="1400" b="0" dirty="0" err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无人机从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任意</a:t>
                      </a:r>
                      <a:r>
                        <a:rPr lang="en-US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起飞区</a:t>
                      </a:r>
                      <a:r>
                        <a:rPr lang="en-US" altLang="en-US" sz="1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亮绿灯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起飞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。</a:t>
                      </a:r>
                      <a:endParaRPr 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</a:tr>
              <a:tr h="0">
                <a:tc vMerge="1"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寻找任务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点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</a:tr>
              <a:tr h="428625">
                <a:tc vMerge="1"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4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寻找到</a:t>
                      </a:r>
                      <a:r>
                        <a:rPr lang="zh-CN" altLang="en-US" sz="14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正确打靶点（</a:t>
                      </a:r>
                      <a:r>
                        <a:rPr lang="zh-CN" altLang="en-US" sz="1400" b="1" dirty="0" err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需告知裁判，注意时间</a:t>
                      </a:r>
                      <a:r>
                        <a:rPr lang="zh-CN" altLang="en-US" sz="1400" b="1" dirty="0" err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范围内可多次飞行寻找</a:t>
                      </a:r>
                      <a:r>
                        <a:rPr lang="zh-CN" altLang="en-US" sz="14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）。</a:t>
                      </a:r>
                      <a:endParaRPr lang="zh-CN" altLang="en-US" sz="1400" dirty="0" err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  <a:sym typeface="+mn-ea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</a:tr>
              <a:tr h="429260">
                <a:tc vMerge="1"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4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寻找到</a:t>
                      </a:r>
                      <a:r>
                        <a:rPr lang="zh-CN" altLang="en-US" sz="14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正确投放点（</a:t>
                      </a:r>
                      <a:r>
                        <a:rPr lang="zh-CN" altLang="en-US" sz="1400" b="1" dirty="0" err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需告知裁判，</a:t>
                      </a:r>
                      <a:r>
                        <a:rPr lang="zh-CN" altLang="en-US" sz="1400" b="1" dirty="0" err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注意时间</a:t>
                      </a:r>
                      <a:r>
                        <a:rPr lang="zh-CN" altLang="en-US" sz="1400" b="1" dirty="0" err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范围内可多次飞行寻找</a:t>
                      </a:r>
                      <a:r>
                        <a:rPr lang="zh-CN" altLang="en-US" sz="14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）。</a:t>
                      </a:r>
                      <a:endParaRPr lang="zh-CN" altLang="en-US" sz="1400" b="0" kern="1200" dirty="0" err="1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  <a:sym typeface="+mn-ea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</a:tr>
              <a:tr h="427990"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注意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：只有第一阶段任务任务点寻找最正确，才可进入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第二阶段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1435" marR="51435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330"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编程调试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飞行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695">
                <a:tc row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第二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阶段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起飞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无人机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从抽签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的对应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起降区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亮灯起飞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  <a:sym typeface="+mn-ea"/>
                        </a:rPr>
                        <a:t>。</a:t>
                      </a:r>
                      <a:endParaRPr lang="en-US" sz="14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990">
                <a:tc vMerge="1"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完成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任务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完成击倒靶标（</a:t>
                      </a:r>
                      <a:r>
                        <a:rPr lang="zh-CN" altLang="en-US" sz="1400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可重复做，注意每个坐标只可完成一次，可一直做，不做降落任务</a:t>
                      </a: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）。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665">
                <a:tc vMerge="1"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  <a:tc vMerge="1"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完成投放物品（</a:t>
                      </a:r>
                      <a:r>
                        <a:rPr lang="zh-CN" altLang="en-US" sz="1400" b="1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可重复做，注意可一直做，不做降落任务</a:t>
                      </a:r>
                      <a:r>
                        <a:rPr lang="zh-CN" altLang="en-US" sz="1400" b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）。</a:t>
                      </a:r>
                      <a:endParaRPr lang="zh-CN" altLang="en-US" sz="1400" b="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</a:tr>
              <a:tr h="548005">
                <a:tc vMerge="1"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仿宋_GB2312" charset="0"/>
                        </a:rPr>
                        <a:t>降落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仿宋_GB2312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降落到任意降落区（起飞后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可直接降落，不做打靶投放任务；注意：降落分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400" b="1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分，根据实际情况做取舍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ED"/>
                    </a:solid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500120" y="213360"/>
            <a:ext cx="1929130" cy="589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</a:t>
            </a:r>
            <a:r>
              <a:rPr lang="zh-CN" altLang="en-US" sz="3200" b="1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详解</a:t>
            </a:r>
            <a:endParaRPr lang="zh-CN" altLang="en-US" sz="3200" b="1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10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110.xml><?xml version="1.0" encoding="utf-8"?>
<p:tagLst xmlns:p="http://schemas.openxmlformats.org/presentationml/2006/main">
  <p:tag name="COMMONDATA" val="eyJjb3VudCI6NywiaGRpZCI6IjBlNmYzZTEwNWQwMzkzNTU5OGQ4MzYzMTk4MDUxNmFkIiwidXNlckNvdW50Ijo3fQ=="/>
  <p:tag name="KSO_WPP_MARK_KEY" val="ce2c9d67-00c2-46f3-8643-665cca9432dd"/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  <p:tag name="commondata" val="eyJjb3VudCI6Ny4wLCJoZGlkIjoiOTk0YWNmZjJhNDFmM2QzODZhZTZmMmU0MzJjOTljMzIiLCJ1c2VyQ291bnQiOjcuMH0="/>
</p:tagLst>
</file>

<file path=ppt/tags/tag12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13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14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15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16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17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18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19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2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20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26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  <p:tag name="KSO_WM_BEAUTIFY_FLAG" val=""/>
</p:tagLst>
</file>

<file path=ppt/tags/tag27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  <p:tag name="KSO_WM_BEAUTIFY_FLAG" val=""/>
</p:tagLst>
</file>

<file path=ppt/tags/tag28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  <p:tag name="KSO_WM_BEAUTIFY_FLAG" val=""/>
</p:tagLst>
</file>

<file path=ppt/tags/tag29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  <p:tag name="KSO_WM_BEAUTIFY_FLAG" val=""/>
</p:tagLst>
</file>

<file path=ppt/tags/tag3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30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31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32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33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34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35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UNIT_TABLE_BEAUTIFY" val="smartTable{99a83128-0669-4acd-b896-7683e951361f}"/>
  <p:tag name="TABLE_ENDDRAG_ORIGIN_RECT" val="571*141"/>
  <p:tag name="TABLE_ENDDRAG_RECT" val="71*151*571*141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UNIT_TABLE_BEAUTIFY" val="smartTable{2111455e-b698-4ab5-8a73-722826d5b541}"/>
  <p:tag name="TABLE_ENDDRAG_ORIGIN_RECT" val="605*313"/>
  <p:tag name="TABLE_ENDDRAG_RECT" val="65*75*605*313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DIAGRAM_VIRTUALLY_FRAME" val="{&quot;height&quot;:282.37503937007875,&quot;left&quot;:141.94692913385828,&quot;top&quot;:66.7,&quot;width&quot;:513.6654330708661}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自定义 1155">
      <a:dk1>
        <a:sysClr val="windowText" lastClr="000000"/>
      </a:dk1>
      <a:lt1>
        <a:sysClr val="window" lastClr="FFFFFF"/>
      </a:lt1>
      <a:dk2>
        <a:srgbClr val="EEF2F5"/>
      </a:dk2>
      <a:lt2>
        <a:srgbClr val="E7E6E6"/>
      </a:lt2>
      <a:accent1>
        <a:srgbClr val="5A9DC6"/>
      </a:accent1>
      <a:accent2>
        <a:srgbClr val="29323F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自定义 150">
      <a:majorFont>
        <a:latin typeface="MiSans Bold"/>
        <a:ea typeface="思源宋体 CN Heavy"/>
        <a:cs typeface=""/>
      </a:majorFont>
      <a:minorFont>
        <a:latin typeface="MiSans Light"/>
        <a:ea typeface="MiSans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iSans Light"/>
        <a:ea typeface=""/>
        <a:cs typeface=""/>
        <a:font script="Jpan" typeface="ＭＳ Ｐゴシック"/>
        <a:font script="Hang" typeface="맑은 고딕"/>
        <a:font script="Hans" typeface="MiSans Light"/>
        <a:font script="Hant" typeface="新細明體"/>
        <a:font script="Arab" typeface="MiSans Light"/>
        <a:font script="Hebr" typeface="MiSans Light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Light"/>
        <a:font script="Uigh" typeface="Microsoft Uighur"/>
        <a:font script="Geor" typeface="Sylfaen"/>
      </a:majorFont>
      <a:minorFont>
        <a:latin typeface="MiSans Light"/>
        <a:ea typeface=""/>
        <a:cs typeface=""/>
        <a:font script="Jpan" typeface="ＭＳ Ｐゴシック"/>
        <a:font script="Hang" typeface="맑은 고딕"/>
        <a:font script="Hans" typeface="MiSans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iSans Light"/>
        <a:ea typeface=""/>
        <a:cs typeface=""/>
        <a:font script="Jpan" typeface="ＭＳ Ｐゴシック"/>
        <a:font script="Hang" typeface="맑은 고딕"/>
        <a:font script="Hans" typeface="MiSans Light"/>
        <a:font script="Hant" typeface="新細明體"/>
        <a:font script="Arab" typeface="MiSans Light"/>
        <a:font script="Hebr" typeface="MiSans Light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Light"/>
        <a:font script="Uigh" typeface="Microsoft Uighur"/>
        <a:font script="Geor" typeface="Sylfaen"/>
      </a:majorFont>
      <a:minorFont>
        <a:latin typeface="MiSans Light"/>
        <a:ea typeface=""/>
        <a:cs typeface=""/>
        <a:font script="Jpan" typeface="ＭＳ Ｐゴシック"/>
        <a:font script="Hang" typeface="맑은 고딕"/>
        <a:font script="Hans" typeface="MiSans Light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年终工作述职报告通用模板</Template>
  <TotalTime>0</TotalTime>
  <Words>2701</Words>
  <Application>WPS 演示</Application>
  <PresentationFormat>全屏显示(16:9)</PresentationFormat>
  <Paragraphs>336</Paragraphs>
  <Slides>54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54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汉仪大宋简</vt:lpstr>
      <vt:lpstr>MiSans Light</vt:lpstr>
      <vt:lpstr>等线</vt:lpstr>
      <vt:lpstr>仿宋</vt:lpstr>
      <vt:lpstr>Times New Roman</vt:lpstr>
      <vt:lpstr>仿宋_GB2312</vt:lpstr>
      <vt:lpstr>Arial Unicode MS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第一PPT</dc:creator>
  <cp:keywords>www.1ppt.com</cp:keywords>
  <dc:description>www.1ppt.com</dc:description>
  <cp:lastModifiedBy>dell</cp:lastModifiedBy>
  <cp:revision>614</cp:revision>
  <dcterms:created xsi:type="dcterms:W3CDTF">2022-12-13T08:27:00Z</dcterms:created>
  <dcterms:modified xsi:type="dcterms:W3CDTF">2025-10-26T12:39:05Z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18E034C056114938A45C22329C6960EE_12</vt:lpwstr>
  </property>
  <property fmtid="{D5CDD505-2E9C-101B-9397-08002B2CF9AE}" pid="3" name="KSOProductBuildVer">
    <vt:lpwstr>2052-12.1.0.23125</vt:lpwstr>
  </property>
</Properties>
</file>