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母版" id="{EC8A798A-3176-412D-AFD6-738436A74F9C}">
          <p14:sldIdLst>
            <p14:sldId id="256"/>
          </p14:sldIdLst>
        </p14:section>
        <p14:section name="样例" id="{F5C8257E-10E6-4764-A05D-C59268E286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264" y="62"/>
      </p:cViewPr>
      <p:guideLst>
        <p:guide orient="horz" pos="218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48" y="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9825-CE3B-4627-94DC-87D79142B5C0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A99D4-3340-4628-93CD-2114219986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8" name="图片 137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139" name="图片 138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140" name="图片 139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141" name="图片 140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142" name="图片 14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43" name="图片 142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44" name="图片 143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533400" y="-1977628"/>
            <a:ext cx="11125200" cy="11125186"/>
          </a:xfrm>
          <a:prstGeom prst="arc">
            <a:avLst/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-330200" y="-2832677"/>
            <a:ext cx="12852400" cy="12852384"/>
          </a:xfrm>
          <a:prstGeom prst="arc">
            <a:avLst>
              <a:gd name="adj1" fmla="val 16200000"/>
              <a:gd name="adj2" fmla="val 21289760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948450" y="-1562579"/>
            <a:ext cx="10295100" cy="10295088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406400" y="-2104628"/>
            <a:ext cx="11379200" cy="11379186"/>
          </a:xfrm>
          <a:prstGeom prst="arc">
            <a:avLst>
              <a:gd name="adj1" fmla="val 16200000"/>
              <a:gd name="adj2" fmla="val 1410315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905933" y="5760561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0549813" y="279051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0" name="标题 1"/>
          <p:cNvSpPr txBox="1"/>
          <p:nvPr userDrawn="1"/>
        </p:nvSpPr>
        <p:spPr>
          <a:xfrm>
            <a:off x="2532184" y="532780"/>
            <a:ext cx="7127632" cy="5342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346370" y="1875243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170179" y="1197778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266804" y="2230860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9754833" y="1952795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785824" y="594698"/>
            <a:ext cx="662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湖北省劳动教育数字课程</a:t>
            </a:r>
            <a:r>
              <a:rPr lang="en-US" altLang="zh-CN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2785824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请填入学段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84406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年级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8298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劳动类型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788156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任务群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2532185" y="2449438"/>
            <a:ext cx="7127630" cy="116034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4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6008846" y="4699706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老师好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3003619" y="5280581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框 24"/>
          <p:cNvSpPr txBox="1"/>
          <p:nvPr userDrawn="1"/>
        </p:nvSpPr>
        <p:spPr>
          <a:xfrm>
            <a:off x="1797365" y="5297398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编写教师：</a:t>
            </a:r>
          </a:p>
        </p:txBody>
      </p:sp>
      <p:sp>
        <p:nvSpPr>
          <p:cNvPr id="26" name="文本占位符 16"/>
          <p:cNvSpPr>
            <a:spLocks noGrp="1"/>
          </p:cNvSpPr>
          <p:nvPr>
            <p:ph type="body" sz="quarter" idx="17" hasCustomPrompt="1"/>
          </p:nvPr>
        </p:nvSpPr>
        <p:spPr>
          <a:xfrm>
            <a:off x="3003619" y="5874920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1797365" y="5890150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主讲教师：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18" hasCustomPrompt="1"/>
          </p:nvPr>
        </p:nvSpPr>
        <p:spPr>
          <a:xfrm>
            <a:off x="6008847" y="5280581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4774747" y="4714936"/>
            <a:ext cx="1234099" cy="400110"/>
            <a:chOff x="4658704" y="4714936"/>
            <a:chExt cx="1444379" cy="400110"/>
          </a:xfrm>
        </p:grpSpPr>
        <p:sp>
          <p:nvSpPr>
            <p:cNvPr id="23" name="文本框 22"/>
            <p:cNvSpPr txBox="1"/>
            <p:nvPr userDrawn="1"/>
          </p:nvSpPr>
          <p:spPr>
            <a:xfrm>
              <a:off x="4658704" y="4714936"/>
              <a:ext cx="1430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指导教师</a:t>
              </a:r>
            </a:p>
          </p:txBody>
        </p:sp>
        <p:sp>
          <p:nvSpPr>
            <p:cNvPr id="33" name="文本框 32"/>
            <p:cNvSpPr txBox="1"/>
            <p:nvPr userDrawn="1"/>
          </p:nvSpPr>
          <p:spPr>
            <a:xfrm>
              <a:off x="5897880" y="4714936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774747" y="5292458"/>
            <a:ext cx="1234099" cy="405050"/>
            <a:chOff x="4658704" y="5292458"/>
            <a:chExt cx="1444379" cy="405050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4658704" y="5297398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5897880" y="5292458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4774747" y="5890150"/>
            <a:ext cx="1234099" cy="405050"/>
            <a:chOff x="4658704" y="5890150"/>
            <a:chExt cx="1444379" cy="405050"/>
          </a:xfrm>
        </p:grpSpPr>
        <p:sp>
          <p:nvSpPr>
            <p:cNvPr id="31" name="文本框 30"/>
            <p:cNvSpPr txBox="1"/>
            <p:nvPr userDrawn="1"/>
          </p:nvSpPr>
          <p:spPr>
            <a:xfrm>
              <a:off x="4658704" y="5890150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5897880" y="5895090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9" name="文本占位符 16"/>
          <p:cNvSpPr>
            <a:spLocks noGrp="1"/>
          </p:cNvSpPr>
          <p:nvPr>
            <p:ph type="body" sz="quarter" idx="19" hasCustomPrompt="1"/>
          </p:nvPr>
        </p:nvSpPr>
        <p:spPr>
          <a:xfrm>
            <a:off x="6008847" y="5880150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sp>
        <p:nvSpPr>
          <p:cNvPr id="40" name="文本框 39"/>
          <p:cNvSpPr txBox="1"/>
          <p:nvPr userDrawn="1"/>
        </p:nvSpPr>
        <p:spPr>
          <a:xfrm>
            <a:off x="4297773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 userDrawn="1"/>
        </p:nvSpPr>
        <p:spPr>
          <a:xfrm>
            <a:off x="5996355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7694937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" name="图片 70" descr="形状, 箭头&#10;&#10;AI 生成的内容可能不正确。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27" b="8903"/>
          <a:stretch>
            <a:fillRect/>
          </a:stretch>
        </p:blipFill>
        <p:spPr>
          <a:xfrm>
            <a:off x="10488877" y="2343782"/>
            <a:ext cx="489826" cy="648828"/>
          </a:xfrm>
          <a:prstGeom prst="rect">
            <a:avLst/>
          </a:prstGeom>
        </p:spPr>
      </p:pic>
      <p:pic>
        <p:nvPicPr>
          <p:cNvPr id="75" name="图片 74" descr="形状, 箭头&#10;&#10;AI 生成的内容可能不正确。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 b="3668"/>
          <a:stretch>
            <a:fillRect/>
          </a:stretch>
        </p:blipFill>
        <p:spPr>
          <a:xfrm rot="1231822">
            <a:off x="414619" y="1184313"/>
            <a:ext cx="586029" cy="1294020"/>
          </a:xfrm>
          <a:prstGeom prst="rect">
            <a:avLst/>
          </a:prstGeom>
        </p:spPr>
      </p:pic>
      <p:pic>
        <p:nvPicPr>
          <p:cNvPr id="83" name="图片 82" descr="图片包含 示意图&#10;&#10;AI 生成的内容可能不正确。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734">
            <a:off x="1480364" y="1946959"/>
            <a:ext cx="180137" cy="267224"/>
          </a:xfrm>
          <a:prstGeom prst="rect">
            <a:avLst/>
          </a:prstGeom>
        </p:spPr>
      </p:pic>
      <p:pic>
        <p:nvPicPr>
          <p:cNvPr id="85" name="图片 84" descr="图标&#10;&#10;AI 生成的内容可能不正确。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18" y="1296615"/>
            <a:ext cx="377849" cy="442164"/>
          </a:xfrm>
          <a:prstGeom prst="rect">
            <a:avLst/>
          </a:prstGeom>
        </p:spPr>
      </p:pic>
      <p:pic>
        <p:nvPicPr>
          <p:cNvPr id="87" name="图片 86" descr="卡通人物&#10;&#10;AI 生成的内容可能不正确。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073">
            <a:off x="9960544" y="2004825"/>
            <a:ext cx="197470" cy="400002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842668" y="1062062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488175" y="1727378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 descr="卡通人物&#10;&#10;AI 生成的内容可能不正确。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5" b="22993"/>
          <a:stretch>
            <a:fillRect/>
          </a:stretch>
        </p:blipFill>
        <p:spPr>
          <a:xfrm rot="18159338">
            <a:off x="10612219" y="1790168"/>
            <a:ext cx="248903" cy="331017"/>
          </a:xfrm>
          <a:prstGeom prst="rect">
            <a:avLst/>
          </a:prstGeom>
        </p:spPr>
      </p:pic>
      <p:pic>
        <p:nvPicPr>
          <p:cNvPr id="90" name="图片 89" descr="形状, 箭头&#10;&#10;AI 生成的内容可能不正确。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0800000">
            <a:off x="11372785" y="2677194"/>
            <a:ext cx="533308" cy="1124342"/>
          </a:xfrm>
          <a:prstGeom prst="rect">
            <a:avLst/>
          </a:prstGeom>
        </p:spPr>
      </p:pic>
      <p:pic>
        <p:nvPicPr>
          <p:cNvPr id="69" name="图片 68" descr="图片包含 文本&#10;&#10;AI 生成的内容可能不正确。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158">
            <a:off x="1940767" y="1112675"/>
            <a:ext cx="183595" cy="21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2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5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3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089151" y="1139029"/>
            <a:ext cx="8013699" cy="450770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1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35700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192697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320800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27831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320800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227831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938545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390138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938545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390138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380688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0930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29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图片占位符 16"/>
          <p:cNvSpPr>
            <a:spLocks noGrp="1"/>
          </p:cNvSpPr>
          <p:nvPr>
            <p:ph type="pic" idx="29" hasCustomPrompt="1"/>
          </p:nvPr>
        </p:nvSpPr>
        <p:spPr>
          <a:xfrm>
            <a:off x="450567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1" name="图片占位符 16"/>
          <p:cNvSpPr>
            <a:spLocks noGrp="1"/>
          </p:cNvSpPr>
          <p:nvPr>
            <p:ph type="pic" idx="30" hasCustomPrompt="1"/>
          </p:nvPr>
        </p:nvSpPr>
        <p:spPr>
          <a:xfrm>
            <a:off x="4292259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2" name="图片占位符 16"/>
          <p:cNvSpPr>
            <a:spLocks noGrp="1"/>
          </p:cNvSpPr>
          <p:nvPr>
            <p:ph type="pic" idx="31" hasCustomPrompt="1"/>
          </p:nvPr>
        </p:nvSpPr>
        <p:spPr>
          <a:xfrm>
            <a:off x="8133951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3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32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670431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89668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508905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833985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80993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8"/>
            <a:ext cx="3045448" cy="541412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5144932" y="1139677"/>
            <a:ext cx="5460089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4" name="标题 1"/>
          <p:cNvSpPr txBox="1"/>
          <p:nvPr userDrawn="1"/>
        </p:nvSpPr>
        <p:spPr>
          <a:xfrm rot="495465">
            <a:off x="533400" y="-1977628"/>
            <a:ext cx="11125200" cy="11125186"/>
          </a:xfrm>
          <a:prstGeom prst="arc">
            <a:avLst>
              <a:gd name="adj1" fmla="val 18449920"/>
              <a:gd name="adj2" fmla="val 21533412"/>
            </a:avLst>
          </a:prstGeom>
          <a:noFill/>
          <a:ln w="635000" cap="rnd"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 rot="2563534">
            <a:off x="-330200" y="-2832677"/>
            <a:ext cx="12852400" cy="12852384"/>
          </a:xfrm>
          <a:prstGeom prst="arc">
            <a:avLst>
              <a:gd name="adj1" fmla="val 16200000"/>
              <a:gd name="adj2" fmla="val 15388829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rot="9726313" flipV="1">
            <a:off x="1213291" y="-1297738"/>
            <a:ext cx="9765418" cy="9765406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rot="383123" flipH="1" flipV="1">
            <a:off x="570867" y="-1940161"/>
            <a:ext cx="11050266" cy="11050252"/>
          </a:xfrm>
          <a:prstGeom prst="arc">
            <a:avLst>
              <a:gd name="adj1" fmla="val 16200000"/>
              <a:gd name="adj2" fmla="val 1090074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695121" y="5593332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67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1201867" y="642723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2135869" y="2131466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959678" y="1454001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688167" y="4824742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25871" y="4534534"/>
            <a:ext cx="597962" cy="540245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r="2155"/>
          <a:stretch>
            <a:fillRect/>
          </a:stretch>
        </p:blipFill>
        <p:spPr>
          <a:xfrm rot="1800000">
            <a:off x="10905020" y="4950286"/>
            <a:ext cx="543661" cy="56814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r="806"/>
          <a:stretch>
            <a:fillRect/>
          </a:stretch>
        </p:blipFill>
        <p:spPr>
          <a:xfrm rot="1231822">
            <a:off x="652053" y="1244552"/>
            <a:ext cx="606628" cy="616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7812" y="2164674"/>
            <a:ext cx="344240" cy="34424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9814" y="1506381"/>
            <a:ext cx="491016" cy="491012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98545" y="4583718"/>
            <a:ext cx="469348" cy="469348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2632167" y="1318285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793590" y="4339590"/>
            <a:ext cx="471840" cy="40675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r="12403"/>
          <a:stretch>
            <a:fillRect/>
          </a:stretch>
        </p:blipFill>
        <p:spPr>
          <a:xfrm>
            <a:off x="10887250" y="4356443"/>
            <a:ext cx="289600" cy="38513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 userDrawn="1"/>
        </p:nvPicPr>
        <p:blipFill>
          <a:blip r:embed="rId8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r="8749"/>
          <a:stretch>
            <a:fillRect/>
          </a:stretch>
        </p:blipFill>
        <p:spPr>
          <a:xfrm rot="11143214">
            <a:off x="11417969" y="3927743"/>
            <a:ext cx="421286" cy="510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8517" y="1324125"/>
            <a:ext cx="307094" cy="307094"/>
          </a:xfrm>
          <a:prstGeom prst="rect">
            <a:avLst/>
          </a:prstGeom>
        </p:spPr>
      </p:pic>
      <p:sp>
        <p:nvSpPr>
          <p:cNvPr id="2" name="文本框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科技教育学习案例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微课视频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431442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7833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259883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69199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表格占位符 9"/>
          <p:cNvSpPr>
            <a:spLocks noGrp="1"/>
          </p:cNvSpPr>
          <p:nvPr>
            <p:ph type="tbl" sz="quarter" idx="25" hasCustomPrompt="1"/>
          </p:nvPr>
        </p:nvSpPr>
        <p:spPr>
          <a:xfrm>
            <a:off x="1803400" y="1273072"/>
            <a:ext cx="8585200" cy="43784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插入表格</a:t>
            </a:r>
          </a:p>
        </p:txBody>
      </p:sp>
      <p:sp>
        <p:nvSpPr>
          <p:cNvPr id="1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5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0664-33E1-4033-824E-D637D1127D7E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9951-F288-413B-B8BC-0B951340F5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713785" y="1247054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课程内容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713785" y="225415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课程分析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713785" y="3261248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学情分析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713785" y="4268345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教学实施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713785" y="527544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教学建议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949334" y="1247054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引入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949334" y="225415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949334" y="3261248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949334" y="4268345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949334" y="527544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拓展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2" name="图片 1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3010000" y="343004"/>
            <a:ext cx="6172000" cy="6171992"/>
          </a:xfrm>
          <a:prstGeom prst="arc">
            <a:avLst>
              <a:gd name="adj1" fmla="val 16200000"/>
              <a:gd name="adj2" fmla="val 21061076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1925195" y="-741800"/>
            <a:ext cx="8341610" cy="8341600"/>
          </a:xfrm>
          <a:prstGeom prst="arc">
            <a:avLst>
              <a:gd name="adj1" fmla="val 15906370"/>
              <a:gd name="adj2" fmla="val 15584651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3160806" y="657510"/>
            <a:ext cx="5710694" cy="5862368"/>
          </a:xfrm>
          <a:prstGeom prst="arc">
            <a:avLst>
              <a:gd name="adj1" fmla="val 10986715"/>
              <a:gd name="adj2" fmla="val 15976060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210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3297315" y="630320"/>
            <a:ext cx="5597370" cy="5597360"/>
          </a:xfrm>
          <a:prstGeom prst="arc">
            <a:avLst>
              <a:gd name="adj1" fmla="val 16723490"/>
              <a:gd name="adj2" fmla="val 2193369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564440" y="6016727"/>
            <a:ext cx="575008" cy="358673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042688" y="5397630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866497" y="4720165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744020" y="5753246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32049" y="5475181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 rot="1800000">
            <a:off x="10984489" y="5846591"/>
            <a:ext cx="489826" cy="648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896" y="5458105"/>
            <a:ext cx="289710" cy="28970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686" y="4813107"/>
            <a:ext cx="461822" cy="46182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7593" y="5528310"/>
            <a:ext cx="397804" cy="397804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538986" y="4584449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965391" y="5249764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4" r="-3594"/>
          <a:stretch>
            <a:fillRect/>
          </a:stretch>
        </p:blipFill>
        <p:spPr>
          <a:xfrm>
            <a:off x="11033253" y="5292596"/>
            <a:ext cx="354804" cy="33101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503" y="4626774"/>
            <a:ext cx="253176" cy="253174"/>
          </a:xfrm>
          <a:prstGeom prst="rect">
            <a:avLst/>
          </a:prstGeom>
        </p:spPr>
      </p:pic>
      <p:sp>
        <p:nvSpPr>
          <p:cNvPr id="3" name="标题 1"/>
          <p:cNvSpPr txBox="1"/>
          <p:nvPr userDrawn="1"/>
        </p:nvSpPr>
        <p:spPr>
          <a:xfrm rot="5400000">
            <a:off x="11324680" y="294215"/>
            <a:ext cx="276089" cy="182109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0161" y="2848829"/>
            <a:ext cx="1526524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环节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4568201" y="2848829"/>
            <a:ext cx="979580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2070101" y="1164431"/>
            <a:ext cx="8051800" cy="452913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50565" y="1880513"/>
            <a:ext cx="5505733" cy="3096975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825850" y="1155701"/>
            <a:ext cx="2540300" cy="451608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12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3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2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1586079" y="1139677"/>
            <a:ext cx="3050624" cy="5423330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文本占位符 1"/>
          <p:cNvSpPr>
            <a:spLocks noGrp="1"/>
          </p:cNvSpPr>
          <p:nvPr>
            <p:ph type="body" idx="10"/>
          </p:nvPr>
        </p:nvSpPr>
        <p:spPr>
          <a:xfrm>
            <a:off x="5144933" y="1139677"/>
            <a:ext cx="5460988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5440" y="548680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湖北省中小学科技教育案例征集活动</a:t>
            </a:r>
          </a:p>
        </p:txBody>
      </p:sp>
      <p:sp>
        <p:nvSpPr>
          <p:cNvPr id="7" name="文本框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科技教育学习案例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微课视频</a:t>
            </a:r>
          </a:p>
        </p:txBody>
      </p:sp>
      <p:sp>
        <p:nvSpPr>
          <p:cNvPr id="8" name="文本框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03812" y="25649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/>
                </a:solidFill>
                <a:latin typeface="方正小标宋简体" panose="02000000000000000000" pitchFamily="65" charset="-122"/>
                <a:ea typeface="方正小标宋简体" panose="02000000000000000000" pitchFamily="65" charset="-122"/>
              </a:rPr>
              <a:t>案例名称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54535"/>
              </p:ext>
            </p:extLst>
          </p:nvPr>
        </p:nvGraphicFramePr>
        <p:xfrm>
          <a:off x="1055440" y="5105840"/>
          <a:ext cx="10084130" cy="118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主要作者：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共同作者：不超过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指导教师：不超过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适配年级：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单位（学校）：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教材版本：自选主题或具体教材版本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劳动-绿系">
      <a:dk1>
        <a:srgbClr val="0F3025"/>
      </a:dk1>
      <a:lt1>
        <a:srgbClr val="EEF7EE"/>
      </a:lt1>
      <a:dk2>
        <a:srgbClr val="000000"/>
      </a:dk2>
      <a:lt2>
        <a:srgbClr val="FFFFFF"/>
      </a:lt2>
      <a:accent1>
        <a:srgbClr val="24755A"/>
      </a:accent1>
      <a:accent2>
        <a:srgbClr val="69C26E"/>
      </a:accent2>
      <a:accent3>
        <a:srgbClr val="B8DFB8"/>
      </a:accent3>
      <a:accent4>
        <a:srgbClr val="3879C9"/>
      </a:accent4>
      <a:accent5>
        <a:srgbClr val="FD951A"/>
      </a:accent5>
      <a:accent6>
        <a:srgbClr val="00AEEB"/>
      </a:accent6>
      <a:hlink>
        <a:srgbClr val="6B9F25"/>
      </a:hlink>
      <a:folHlink>
        <a:srgbClr val="BA6906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54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OPPOSans R</vt:lpstr>
      <vt:lpstr>等线</vt:lpstr>
      <vt:lpstr>方正小标宋简体</vt:lpstr>
      <vt:lpstr>黑体</vt:lpstr>
      <vt:lpstr>楷体</vt:lpstr>
      <vt:lpstr>Arial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皖 唐</dc:creator>
  <cp:lastModifiedBy>余昊</cp:lastModifiedBy>
  <cp:revision>231</cp:revision>
  <dcterms:created xsi:type="dcterms:W3CDTF">2025-06-20T06:43:00Z</dcterms:created>
  <dcterms:modified xsi:type="dcterms:W3CDTF">2026-04-02T09:27:20Z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DC43AC1D2D3B45F9B46BB840269E2DDF_13</vt:lpwstr>
  </property>
  <property fmtid="{D5CDD505-2E9C-101B-9397-08002B2CF9AE}" pid="3" name="KSOProductBuildVer">
    <vt:lpwstr>2052-12.1.0.25225</vt:lpwstr>
  </property>
</Properties>
</file>